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60" r:id="rId3"/>
    <p:sldId id="528" r:id="rId4"/>
    <p:sldId id="264" r:id="rId5"/>
    <p:sldId id="257" r:id="rId6"/>
    <p:sldId id="289" r:id="rId7"/>
    <p:sldId id="312" r:id="rId8"/>
    <p:sldId id="313" r:id="rId9"/>
    <p:sldId id="284" r:id="rId10"/>
    <p:sldId id="389" r:id="rId11"/>
    <p:sldId id="259" r:id="rId12"/>
    <p:sldId id="292" r:id="rId13"/>
    <p:sldId id="506" r:id="rId14"/>
    <p:sldId id="293" r:id="rId15"/>
    <p:sldId id="498" r:id="rId16"/>
    <p:sldId id="268" r:id="rId17"/>
    <p:sldId id="529" r:id="rId18"/>
    <p:sldId id="510" r:id="rId19"/>
    <p:sldId id="530" r:id="rId20"/>
    <p:sldId id="524" r:id="rId21"/>
    <p:sldId id="525" r:id="rId22"/>
    <p:sldId id="526" r:id="rId23"/>
    <p:sldId id="512" r:id="rId24"/>
    <p:sldId id="258" r:id="rId25"/>
    <p:sldId id="521" r:id="rId26"/>
    <p:sldId id="513" r:id="rId27"/>
    <p:sldId id="514" r:id="rId28"/>
    <p:sldId id="531" r:id="rId29"/>
    <p:sldId id="515" r:id="rId30"/>
    <p:sldId id="532" r:id="rId31"/>
    <p:sldId id="534" r:id="rId32"/>
    <p:sldId id="539" r:id="rId33"/>
    <p:sldId id="516" r:id="rId34"/>
    <p:sldId id="538" r:id="rId35"/>
    <p:sldId id="535" r:id="rId36"/>
    <p:sldId id="537" r:id="rId37"/>
    <p:sldId id="540" r:id="rId38"/>
    <p:sldId id="536" r:id="rId39"/>
    <p:sldId id="533" r:id="rId40"/>
    <p:sldId id="523" r:id="rId41"/>
    <p:sldId id="522" r:id="rId42"/>
    <p:sldId id="543" r:id="rId43"/>
    <p:sldId id="544" r:id="rId44"/>
    <p:sldId id="546" r:id="rId45"/>
    <p:sldId id="542" r:id="rId46"/>
    <p:sldId id="541" r:id="rId47"/>
    <p:sldId id="548" r:id="rId48"/>
    <p:sldId id="547" r:id="rId49"/>
    <p:sldId id="517" r:id="rId50"/>
    <p:sldId id="560" r:id="rId51"/>
    <p:sldId id="550" r:id="rId52"/>
    <p:sldId id="518" r:id="rId53"/>
    <p:sldId id="552" r:id="rId54"/>
    <p:sldId id="553" r:id="rId55"/>
    <p:sldId id="559" r:id="rId56"/>
    <p:sldId id="554" r:id="rId57"/>
    <p:sldId id="555" r:id="rId58"/>
    <p:sldId id="551" r:id="rId59"/>
    <p:sldId id="558" r:id="rId60"/>
    <p:sldId id="557" r:id="rId61"/>
    <p:sldId id="561" r:id="rId62"/>
    <p:sldId id="519" r:id="rId63"/>
    <p:sldId id="507" r:id="rId64"/>
    <p:sldId id="562" r:id="rId65"/>
    <p:sldId id="520" r:id="rId66"/>
    <p:sldId id="50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0677" autoAdjust="0"/>
  </p:normalViewPr>
  <p:slideViewPr>
    <p:cSldViewPr snapToGrid="0">
      <p:cViewPr varScale="1">
        <p:scale>
          <a:sx n="131" d="100"/>
          <a:sy n="131" d="100"/>
        </p:scale>
        <p:origin x="1308"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822C42-FA2D-49B1-B03E-273B3C46E1DF}" type="doc">
      <dgm:prSet loTypeId="urn:microsoft.com/office/officeart/2009/3/layout/RandomtoResultProcess" loCatId="process" qsTypeId="urn:microsoft.com/office/officeart/2005/8/quickstyle/simple1" qsCatId="simple" csTypeId="urn:microsoft.com/office/officeart/2005/8/colors/accent0_3" csCatId="mainScheme" phldr="1"/>
      <dgm:spPr/>
      <dgm:t>
        <a:bodyPr/>
        <a:lstStyle/>
        <a:p>
          <a:endParaRPr lang="en-US"/>
        </a:p>
      </dgm:t>
    </dgm:pt>
    <dgm:pt modelId="{6D70BAA1-A206-46B2-89BA-4665ACBE15AD}">
      <dgm:prSet phldrT="[Text]" custT="1"/>
      <dgm:spPr/>
      <dgm:t>
        <a:bodyPr/>
        <a:lstStyle/>
        <a:p>
          <a:r>
            <a:rPr lang="en-US" sz="2000" b="1" dirty="0"/>
            <a:t>Field Data</a:t>
          </a:r>
        </a:p>
      </dgm:t>
    </dgm:pt>
    <dgm:pt modelId="{E5ADEFA6-EA03-4967-9EBA-9F7738CE1780}" type="parTrans" cxnId="{E42653D3-BC46-44B4-A732-2E76CE1736AE}">
      <dgm:prSet/>
      <dgm:spPr/>
      <dgm:t>
        <a:bodyPr/>
        <a:lstStyle/>
        <a:p>
          <a:endParaRPr lang="en-US"/>
        </a:p>
      </dgm:t>
    </dgm:pt>
    <dgm:pt modelId="{99049D20-445B-476C-A5D8-31AA75FBF4CA}" type="sibTrans" cxnId="{E42653D3-BC46-44B4-A732-2E76CE1736AE}">
      <dgm:prSet/>
      <dgm:spPr/>
      <dgm:t>
        <a:bodyPr/>
        <a:lstStyle/>
        <a:p>
          <a:endParaRPr lang="en-US"/>
        </a:p>
      </dgm:t>
    </dgm:pt>
    <dgm:pt modelId="{2F71A81A-018E-4E1C-BC6F-3801EA303F1A}">
      <dgm:prSet phldrT="[Text]" custT="1"/>
      <dgm:spPr/>
      <dgm:t>
        <a:bodyPr/>
        <a:lstStyle/>
        <a:p>
          <a:r>
            <a:rPr lang="en-US" sz="2000" b="1" dirty="0"/>
            <a:t>Models</a:t>
          </a:r>
        </a:p>
      </dgm:t>
    </dgm:pt>
    <dgm:pt modelId="{E93AB866-7023-4E85-9120-F559422C9E6C}" type="parTrans" cxnId="{CC6A376F-F1CD-4045-94FD-75F00F38602A}">
      <dgm:prSet/>
      <dgm:spPr/>
      <dgm:t>
        <a:bodyPr/>
        <a:lstStyle/>
        <a:p>
          <a:endParaRPr lang="en-US"/>
        </a:p>
      </dgm:t>
    </dgm:pt>
    <dgm:pt modelId="{2CA3E972-DDD9-402D-834B-BDDF094DDB98}" type="sibTrans" cxnId="{CC6A376F-F1CD-4045-94FD-75F00F38602A}">
      <dgm:prSet/>
      <dgm:spPr/>
      <dgm:t>
        <a:bodyPr/>
        <a:lstStyle/>
        <a:p>
          <a:endParaRPr lang="en-US"/>
        </a:p>
      </dgm:t>
    </dgm:pt>
    <dgm:pt modelId="{0B8583E9-90BF-482C-A232-4003B43287BB}">
      <dgm:prSet phldrT="[Text]" custT="1"/>
      <dgm:spPr/>
      <dgm:t>
        <a:bodyPr/>
        <a:lstStyle/>
        <a:p>
          <a:r>
            <a:rPr lang="en-US" sz="1800" dirty="0"/>
            <a:t>Interference Models</a:t>
          </a:r>
        </a:p>
      </dgm:t>
    </dgm:pt>
    <dgm:pt modelId="{5BC4FD08-0B24-4C8E-B819-455D692B4B72}" type="parTrans" cxnId="{E655BF52-B02A-477D-BFE4-6012289978B8}">
      <dgm:prSet/>
      <dgm:spPr/>
      <dgm:t>
        <a:bodyPr/>
        <a:lstStyle/>
        <a:p>
          <a:endParaRPr lang="en-US"/>
        </a:p>
      </dgm:t>
    </dgm:pt>
    <dgm:pt modelId="{AACDF485-30EA-4FD1-8F77-456D7480F55C}" type="sibTrans" cxnId="{E655BF52-B02A-477D-BFE4-6012289978B8}">
      <dgm:prSet/>
      <dgm:spPr/>
      <dgm:t>
        <a:bodyPr/>
        <a:lstStyle/>
        <a:p>
          <a:endParaRPr lang="en-US"/>
        </a:p>
      </dgm:t>
    </dgm:pt>
    <dgm:pt modelId="{3783BBA6-1CAD-4CDE-96B6-A345CF5D926F}">
      <dgm:prSet phldrT="[Text]" custT="1"/>
      <dgm:spPr/>
      <dgm:t>
        <a:bodyPr/>
        <a:lstStyle/>
        <a:p>
          <a:r>
            <a:rPr lang="en-US" sz="1800" b="1" dirty="0"/>
            <a:t>Propagation Models</a:t>
          </a:r>
        </a:p>
      </dgm:t>
    </dgm:pt>
    <dgm:pt modelId="{6702D887-F83A-4777-BA8C-65334A1F119F}" type="parTrans" cxnId="{169EEF15-042B-49FE-B447-8D821B8C18E5}">
      <dgm:prSet/>
      <dgm:spPr/>
      <dgm:t>
        <a:bodyPr/>
        <a:lstStyle/>
        <a:p>
          <a:endParaRPr lang="en-US"/>
        </a:p>
      </dgm:t>
    </dgm:pt>
    <dgm:pt modelId="{C141B2F8-91CD-40BE-9F8F-64F4748DEB06}" type="sibTrans" cxnId="{169EEF15-042B-49FE-B447-8D821B8C18E5}">
      <dgm:prSet/>
      <dgm:spPr/>
      <dgm:t>
        <a:bodyPr/>
        <a:lstStyle/>
        <a:p>
          <a:endParaRPr lang="en-US"/>
        </a:p>
      </dgm:t>
    </dgm:pt>
    <dgm:pt modelId="{11BB1D56-E96D-417D-A8F3-3D29B49A343E}">
      <dgm:prSet phldrT="[Text]" custT="1"/>
      <dgm:spPr/>
      <dgm:t>
        <a:bodyPr/>
        <a:lstStyle/>
        <a:p>
          <a:r>
            <a:rPr lang="en-US" sz="2000" b="1" dirty="0"/>
            <a:t>Experiments</a:t>
          </a:r>
        </a:p>
      </dgm:t>
    </dgm:pt>
    <dgm:pt modelId="{64985FAC-EFA0-4142-B3EE-DBBBB308D32B}" type="parTrans" cxnId="{F50DBEFA-526C-42AC-851B-C528B7446811}">
      <dgm:prSet/>
      <dgm:spPr/>
      <dgm:t>
        <a:bodyPr/>
        <a:lstStyle/>
        <a:p>
          <a:endParaRPr lang="en-US"/>
        </a:p>
      </dgm:t>
    </dgm:pt>
    <dgm:pt modelId="{9CDEB857-AEE1-421D-A91B-5D9D0F306F9F}" type="sibTrans" cxnId="{F50DBEFA-526C-42AC-851B-C528B7446811}">
      <dgm:prSet/>
      <dgm:spPr/>
      <dgm:t>
        <a:bodyPr/>
        <a:lstStyle/>
        <a:p>
          <a:endParaRPr lang="en-US"/>
        </a:p>
      </dgm:t>
    </dgm:pt>
    <dgm:pt modelId="{93FEEB86-A89B-48CF-BD82-E5AD810B5B54}">
      <dgm:prSet phldrT="[Text]" custT="1"/>
      <dgm:spPr/>
      <dgm:t>
        <a:bodyPr/>
        <a:lstStyle/>
        <a:p>
          <a:r>
            <a:rPr lang="en-US" sz="1800" b="1" dirty="0"/>
            <a:t>Testbed</a:t>
          </a:r>
        </a:p>
      </dgm:t>
    </dgm:pt>
    <dgm:pt modelId="{D3D58488-D40A-42EF-A4CB-2FA4B22680BF}" type="parTrans" cxnId="{3CB040C2-11F4-4241-B375-04F313088871}">
      <dgm:prSet/>
      <dgm:spPr/>
      <dgm:t>
        <a:bodyPr/>
        <a:lstStyle/>
        <a:p>
          <a:endParaRPr lang="en-US"/>
        </a:p>
      </dgm:t>
    </dgm:pt>
    <dgm:pt modelId="{5731F925-26E9-4BE7-8338-E2B4CBE5037E}" type="sibTrans" cxnId="{3CB040C2-11F4-4241-B375-04F313088871}">
      <dgm:prSet/>
      <dgm:spPr/>
      <dgm:t>
        <a:bodyPr/>
        <a:lstStyle/>
        <a:p>
          <a:endParaRPr lang="en-US"/>
        </a:p>
      </dgm:t>
    </dgm:pt>
    <dgm:pt modelId="{0E0D4ED2-5E7D-472B-A8F1-8AD22EF9271D}">
      <dgm:prSet phldrT="[Text]" custT="1"/>
      <dgm:spPr/>
      <dgm:t>
        <a:bodyPr/>
        <a:lstStyle/>
        <a:p>
          <a:r>
            <a:rPr lang="en-US" sz="2000" b="1" u="sng" dirty="0"/>
            <a:t>Guidelines</a:t>
          </a:r>
        </a:p>
      </dgm:t>
    </dgm:pt>
    <dgm:pt modelId="{9110D897-48C5-4773-9CB0-A760120F2035}" type="parTrans" cxnId="{44A1806C-2DB1-4F3A-A71B-FB0E936AE9F9}">
      <dgm:prSet/>
      <dgm:spPr/>
      <dgm:t>
        <a:bodyPr/>
        <a:lstStyle/>
        <a:p>
          <a:endParaRPr lang="en-US"/>
        </a:p>
      </dgm:t>
    </dgm:pt>
    <dgm:pt modelId="{E2BD368C-6299-45E3-A672-971FA0626832}" type="sibTrans" cxnId="{44A1806C-2DB1-4F3A-A71B-FB0E936AE9F9}">
      <dgm:prSet/>
      <dgm:spPr/>
      <dgm:t>
        <a:bodyPr/>
        <a:lstStyle/>
        <a:p>
          <a:endParaRPr lang="en-US"/>
        </a:p>
      </dgm:t>
    </dgm:pt>
    <dgm:pt modelId="{F3AC228C-1C33-447F-8DD1-CD38B0910A54}">
      <dgm:prSet phldrT="[Text]" custT="1"/>
      <dgm:spPr/>
      <dgm:t>
        <a:bodyPr/>
        <a:lstStyle/>
        <a:p>
          <a:r>
            <a:rPr lang="en-US" sz="1800" dirty="0"/>
            <a:t>Brown field control</a:t>
          </a:r>
        </a:p>
      </dgm:t>
    </dgm:pt>
    <dgm:pt modelId="{205B631E-427E-4D36-9A4F-B302A4289206}" type="parTrans" cxnId="{39971918-38C9-4214-B785-823AD2B0542A}">
      <dgm:prSet/>
      <dgm:spPr/>
      <dgm:t>
        <a:bodyPr/>
        <a:lstStyle/>
        <a:p>
          <a:endParaRPr lang="en-US"/>
        </a:p>
      </dgm:t>
    </dgm:pt>
    <dgm:pt modelId="{4F377683-6909-4CC8-942E-CB84B7EBFF4C}" type="sibTrans" cxnId="{39971918-38C9-4214-B785-823AD2B0542A}">
      <dgm:prSet/>
      <dgm:spPr/>
      <dgm:t>
        <a:bodyPr/>
        <a:lstStyle/>
        <a:p>
          <a:endParaRPr lang="en-US"/>
        </a:p>
      </dgm:t>
    </dgm:pt>
    <dgm:pt modelId="{29B901AE-C9B8-4ACE-A195-6459F9FEA10C}">
      <dgm:prSet phldrT="[Text]" custT="1"/>
      <dgm:spPr/>
      <dgm:t>
        <a:bodyPr/>
        <a:lstStyle/>
        <a:p>
          <a:r>
            <a:rPr lang="en-US" sz="1800" dirty="0"/>
            <a:t>Channel Models</a:t>
          </a:r>
        </a:p>
      </dgm:t>
    </dgm:pt>
    <dgm:pt modelId="{6CF70E1E-955A-4731-969E-399E16878607}" type="parTrans" cxnId="{5A4CE4CA-7AC9-4E1E-B650-D70703881750}">
      <dgm:prSet/>
      <dgm:spPr/>
      <dgm:t>
        <a:bodyPr/>
        <a:lstStyle/>
        <a:p>
          <a:endParaRPr lang="en-US"/>
        </a:p>
      </dgm:t>
    </dgm:pt>
    <dgm:pt modelId="{A5562907-A1BE-438C-B7DF-A96028EA9107}" type="sibTrans" cxnId="{5A4CE4CA-7AC9-4E1E-B650-D70703881750}">
      <dgm:prSet/>
      <dgm:spPr/>
      <dgm:t>
        <a:bodyPr/>
        <a:lstStyle/>
        <a:p>
          <a:endParaRPr lang="en-US"/>
        </a:p>
      </dgm:t>
    </dgm:pt>
    <dgm:pt modelId="{CEAA5189-A803-4A64-A09D-73F0630BDAF1}">
      <dgm:prSet phldrT="[Text]" custT="1"/>
      <dgm:spPr/>
      <dgm:t>
        <a:bodyPr/>
        <a:lstStyle/>
        <a:p>
          <a:r>
            <a:rPr lang="en-US" sz="1800" dirty="0"/>
            <a:t>Increase data</a:t>
          </a:r>
        </a:p>
      </dgm:t>
    </dgm:pt>
    <dgm:pt modelId="{9DB5A2EB-38C8-4436-A8E4-5652C658D0FB}" type="sibTrans" cxnId="{F6BA3819-5F6A-45F4-8D85-511355C4AB92}">
      <dgm:prSet/>
      <dgm:spPr/>
      <dgm:t>
        <a:bodyPr/>
        <a:lstStyle/>
        <a:p>
          <a:endParaRPr lang="en-US"/>
        </a:p>
      </dgm:t>
    </dgm:pt>
    <dgm:pt modelId="{629DDC8C-F3A9-447D-BCDE-80D1F947D678}" type="parTrans" cxnId="{F6BA3819-5F6A-45F4-8D85-511355C4AB92}">
      <dgm:prSet/>
      <dgm:spPr/>
      <dgm:t>
        <a:bodyPr/>
        <a:lstStyle/>
        <a:p>
          <a:endParaRPr lang="en-US"/>
        </a:p>
      </dgm:t>
    </dgm:pt>
    <dgm:pt modelId="{8BC11C95-606E-4246-9EF8-2D35C9BF1117}">
      <dgm:prSet phldrT="[Text]" custT="1"/>
      <dgm:spPr/>
      <dgm:t>
        <a:bodyPr/>
        <a:lstStyle/>
        <a:p>
          <a:r>
            <a:rPr lang="en-US" sz="1800" dirty="0"/>
            <a:t>More Reliable</a:t>
          </a:r>
        </a:p>
      </dgm:t>
    </dgm:pt>
    <dgm:pt modelId="{08CC9C9F-4F56-4E18-91EC-AF307DE61317}" type="parTrans" cxnId="{9627CDA7-2F1C-4D2E-9A0A-E921485C30A6}">
      <dgm:prSet/>
      <dgm:spPr/>
      <dgm:t>
        <a:bodyPr/>
        <a:lstStyle/>
        <a:p>
          <a:endParaRPr lang="en-US"/>
        </a:p>
      </dgm:t>
    </dgm:pt>
    <dgm:pt modelId="{02F38270-ABBA-4186-9BD0-D7D41FA3F183}" type="sibTrans" cxnId="{9627CDA7-2F1C-4D2E-9A0A-E921485C30A6}">
      <dgm:prSet/>
      <dgm:spPr/>
      <dgm:t>
        <a:bodyPr/>
        <a:lstStyle/>
        <a:p>
          <a:endParaRPr lang="en-US"/>
        </a:p>
      </dgm:t>
    </dgm:pt>
    <dgm:pt modelId="{D47342BD-938B-46D5-8771-860CF20BF63D}">
      <dgm:prSet phldrT="[Text]" custT="1"/>
      <dgm:spPr/>
      <dgm:t>
        <a:bodyPr/>
        <a:lstStyle/>
        <a:p>
          <a:r>
            <a:rPr lang="en-US" sz="1800" dirty="0"/>
            <a:t>Live Factories</a:t>
          </a:r>
        </a:p>
      </dgm:t>
    </dgm:pt>
    <dgm:pt modelId="{AB739161-DE9D-43F4-BD1A-433936BDD0A0}" type="parTrans" cxnId="{92C6D4DE-B824-41BD-9562-ABAFF3ACAA2C}">
      <dgm:prSet/>
      <dgm:spPr/>
      <dgm:t>
        <a:bodyPr/>
        <a:lstStyle/>
        <a:p>
          <a:endParaRPr lang="en-US"/>
        </a:p>
      </dgm:t>
    </dgm:pt>
    <dgm:pt modelId="{141BC226-8724-4CB3-935F-DE5B3CA2C0B5}" type="sibTrans" cxnId="{92C6D4DE-B824-41BD-9562-ABAFF3ACAA2C}">
      <dgm:prSet/>
      <dgm:spPr/>
      <dgm:t>
        <a:bodyPr/>
        <a:lstStyle/>
        <a:p>
          <a:endParaRPr lang="en-US"/>
        </a:p>
      </dgm:t>
    </dgm:pt>
    <dgm:pt modelId="{D52213DD-3AF5-4D80-BDCA-9C19E895F373}">
      <dgm:prSet phldrT="[Text]" custT="1"/>
      <dgm:spPr/>
      <dgm:t>
        <a:bodyPr/>
        <a:lstStyle/>
        <a:p>
          <a:r>
            <a:rPr lang="en-US" sz="1800" dirty="0"/>
            <a:t>Improve Safety</a:t>
          </a:r>
        </a:p>
      </dgm:t>
    </dgm:pt>
    <dgm:pt modelId="{05FFD949-E7EC-40FC-9799-0F8AA0164FBD}" type="parTrans" cxnId="{875601C1-9E37-4D61-9D2C-F3C6D25697E5}">
      <dgm:prSet/>
      <dgm:spPr/>
      <dgm:t>
        <a:bodyPr/>
        <a:lstStyle/>
        <a:p>
          <a:endParaRPr lang="en-US"/>
        </a:p>
      </dgm:t>
    </dgm:pt>
    <dgm:pt modelId="{FEFFF8F6-B9DE-41F5-A742-7910AA564323}" type="sibTrans" cxnId="{875601C1-9E37-4D61-9D2C-F3C6D25697E5}">
      <dgm:prSet/>
      <dgm:spPr/>
      <dgm:t>
        <a:bodyPr/>
        <a:lstStyle/>
        <a:p>
          <a:endParaRPr lang="en-US"/>
        </a:p>
      </dgm:t>
    </dgm:pt>
    <dgm:pt modelId="{0F629BEC-B60B-4720-A909-F1B756A578B6}">
      <dgm:prSet phldrT="[Text]" custT="1"/>
      <dgm:spPr/>
      <dgm:t>
        <a:bodyPr/>
        <a:lstStyle/>
        <a:p>
          <a:r>
            <a:rPr lang="en-US" sz="1800" b="1" dirty="0"/>
            <a:t>Precision</a:t>
          </a:r>
          <a:br>
            <a:rPr lang="en-US" sz="1800" b="1" dirty="0"/>
          </a:br>
          <a:r>
            <a:rPr lang="en-US" sz="1800" b="1" dirty="0"/>
            <a:t>Measurements</a:t>
          </a:r>
        </a:p>
      </dgm:t>
    </dgm:pt>
    <dgm:pt modelId="{0F68FB14-808C-4CA6-A5FA-6947D2F4B501}" type="parTrans" cxnId="{CC830BF6-FE5A-4D29-A780-723180B67DBE}">
      <dgm:prSet/>
      <dgm:spPr/>
      <dgm:t>
        <a:bodyPr/>
        <a:lstStyle/>
        <a:p>
          <a:endParaRPr lang="en-US"/>
        </a:p>
      </dgm:t>
    </dgm:pt>
    <dgm:pt modelId="{055DA566-9765-4C1B-B226-CFA09B58F03A}" type="sibTrans" cxnId="{CC830BF6-FE5A-4D29-A780-723180B67DBE}">
      <dgm:prSet/>
      <dgm:spPr/>
      <dgm:t>
        <a:bodyPr/>
        <a:lstStyle/>
        <a:p>
          <a:endParaRPr lang="en-US"/>
        </a:p>
      </dgm:t>
    </dgm:pt>
    <dgm:pt modelId="{40545FD0-B84D-4F1A-B561-00B7A6ABA43A}">
      <dgm:prSet phldrT="[Text]" custT="1"/>
      <dgm:spPr/>
      <dgm:t>
        <a:bodyPr/>
        <a:lstStyle/>
        <a:p>
          <a:r>
            <a:rPr lang="en-US" sz="1800" dirty="0"/>
            <a:t>Meetings</a:t>
          </a:r>
        </a:p>
      </dgm:t>
    </dgm:pt>
    <dgm:pt modelId="{1EEBE38F-F7A5-4E20-A33B-AC493209AF7A}" type="parTrans" cxnId="{E4AA7848-CF88-440A-807E-37310B4BCCDF}">
      <dgm:prSet/>
      <dgm:spPr/>
      <dgm:t>
        <a:bodyPr/>
        <a:lstStyle/>
        <a:p>
          <a:endParaRPr lang="en-US"/>
        </a:p>
      </dgm:t>
    </dgm:pt>
    <dgm:pt modelId="{39399FA6-BD7A-4DE9-93F5-AAD6CADB2A32}" type="sibTrans" cxnId="{E4AA7848-CF88-440A-807E-37310B4BCCDF}">
      <dgm:prSet/>
      <dgm:spPr/>
      <dgm:t>
        <a:bodyPr/>
        <a:lstStyle/>
        <a:p>
          <a:endParaRPr lang="en-US"/>
        </a:p>
      </dgm:t>
    </dgm:pt>
    <dgm:pt modelId="{FD7C6390-625B-4DC2-B224-F05711C02CE8}">
      <dgm:prSet phldrT="[Text]" custT="1"/>
      <dgm:spPr/>
      <dgm:t>
        <a:bodyPr/>
        <a:lstStyle/>
        <a:p>
          <a:r>
            <a:rPr lang="en-US" sz="1800" dirty="0"/>
            <a:t>Conferences</a:t>
          </a:r>
        </a:p>
      </dgm:t>
    </dgm:pt>
    <dgm:pt modelId="{8966F2EE-FEC3-448E-893B-B9F296C3AAB2}" type="parTrans" cxnId="{6AE63293-DBAC-4B79-B108-1F38C57DFBBC}">
      <dgm:prSet/>
      <dgm:spPr/>
      <dgm:t>
        <a:bodyPr/>
        <a:lstStyle/>
        <a:p>
          <a:endParaRPr lang="en-US"/>
        </a:p>
      </dgm:t>
    </dgm:pt>
    <dgm:pt modelId="{0EA36973-6C3C-4D10-978F-390D51B090C3}" type="sibTrans" cxnId="{6AE63293-DBAC-4B79-B108-1F38C57DFBBC}">
      <dgm:prSet/>
      <dgm:spPr/>
      <dgm:t>
        <a:bodyPr/>
        <a:lstStyle/>
        <a:p>
          <a:endParaRPr lang="en-US"/>
        </a:p>
      </dgm:t>
    </dgm:pt>
    <dgm:pt modelId="{A2CDF98E-D909-492B-96E4-427CE38E447E}">
      <dgm:prSet phldrT="[Text]" custT="1"/>
      <dgm:spPr/>
      <dgm:t>
        <a:bodyPr/>
        <a:lstStyle/>
        <a:p>
          <a:r>
            <a:rPr lang="en-US" sz="1800" dirty="0"/>
            <a:t>Manufacturing Models</a:t>
          </a:r>
        </a:p>
      </dgm:t>
    </dgm:pt>
    <dgm:pt modelId="{56634B9D-951D-47A2-95A8-2C20C2F02C0B}" type="parTrans" cxnId="{AFA4E26A-056A-4C8D-A796-06D11A3D3ADD}">
      <dgm:prSet/>
      <dgm:spPr/>
      <dgm:t>
        <a:bodyPr/>
        <a:lstStyle/>
        <a:p>
          <a:endParaRPr lang="en-US"/>
        </a:p>
      </dgm:t>
    </dgm:pt>
    <dgm:pt modelId="{EB08AA68-D6B7-406F-9F1F-394E34984D92}" type="sibTrans" cxnId="{AFA4E26A-056A-4C8D-A796-06D11A3D3ADD}">
      <dgm:prSet/>
      <dgm:spPr/>
      <dgm:t>
        <a:bodyPr/>
        <a:lstStyle/>
        <a:p>
          <a:endParaRPr lang="en-US"/>
        </a:p>
      </dgm:t>
    </dgm:pt>
    <dgm:pt modelId="{4428D4BB-35D9-461F-86D8-792F32F5793B}">
      <dgm:prSet phldrT="[Text]" custT="1"/>
      <dgm:spPr/>
      <dgm:t>
        <a:bodyPr/>
        <a:lstStyle/>
        <a:p>
          <a:r>
            <a:rPr lang="en-US" sz="1800" dirty="0"/>
            <a:t>Simulations</a:t>
          </a:r>
        </a:p>
      </dgm:t>
    </dgm:pt>
    <dgm:pt modelId="{8C5D9952-0684-4C49-B061-7C63D2ADB704}" type="sibTrans" cxnId="{E1CAE169-D703-4DA9-B9FC-F7986F0CD99E}">
      <dgm:prSet/>
      <dgm:spPr/>
      <dgm:t>
        <a:bodyPr/>
        <a:lstStyle/>
        <a:p>
          <a:endParaRPr lang="en-US"/>
        </a:p>
      </dgm:t>
    </dgm:pt>
    <dgm:pt modelId="{F68F6795-9DDE-415F-896D-B82D7E815EE3}" type="parTrans" cxnId="{E1CAE169-D703-4DA9-B9FC-F7986F0CD99E}">
      <dgm:prSet/>
      <dgm:spPr/>
      <dgm:t>
        <a:bodyPr/>
        <a:lstStyle/>
        <a:p>
          <a:endParaRPr lang="en-US"/>
        </a:p>
      </dgm:t>
    </dgm:pt>
    <dgm:pt modelId="{DC8D9776-D72B-4E62-9BB6-F4DA7F876966}">
      <dgm:prSet phldrT="[Text]" custT="1"/>
      <dgm:spPr/>
      <dgm:t>
        <a:bodyPr/>
        <a:lstStyle/>
        <a:p>
          <a:r>
            <a:rPr lang="en-US" sz="1800" b="1" dirty="0"/>
            <a:t>Best Practices</a:t>
          </a:r>
        </a:p>
      </dgm:t>
    </dgm:pt>
    <dgm:pt modelId="{8F3E4134-A7EA-4A8C-8E66-7A07B36D2424}" type="parTrans" cxnId="{1DEA0476-9FDE-4627-801F-5512CED03D1E}">
      <dgm:prSet/>
      <dgm:spPr/>
      <dgm:t>
        <a:bodyPr/>
        <a:lstStyle/>
        <a:p>
          <a:endParaRPr lang="en-US"/>
        </a:p>
      </dgm:t>
    </dgm:pt>
    <dgm:pt modelId="{7757BF1B-E5CF-44CA-A5F2-C1EE2DA29B61}" type="sibTrans" cxnId="{1DEA0476-9FDE-4627-801F-5512CED03D1E}">
      <dgm:prSet/>
      <dgm:spPr/>
      <dgm:t>
        <a:bodyPr/>
        <a:lstStyle/>
        <a:p>
          <a:endParaRPr lang="en-US"/>
        </a:p>
      </dgm:t>
    </dgm:pt>
    <dgm:pt modelId="{9C347F92-2A79-4406-9794-0D18D09B3B2E}">
      <dgm:prSet phldrT="[Text]" custT="1"/>
      <dgm:spPr/>
      <dgm:t>
        <a:bodyPr/>
        <a:lstStyle/>
        <a:p>
          <a:r>
            <a:rPr lang="en-US" sz="1800" dirty="0"/>
            <a:t>Spur Innovation</a:t>
          </a:r>
        </a:p>
      </dgm:t>
    </dgm:pt>
    <dgm:pt modelId="{5739C9F6-3CA9-4085-9371-7C4480DFBD15}" type="parTrans" cxnId="{F1727D4D-897F-4493-870B-B8E93508102C}">
      <dgm:prSet/>
      <dgm:spPr/>
      <dgm:t>
        <a:bodyPr/>
        <a:lstStyle/>
        <a:p>
          <a:endParaRPr lang="en-US"/>
        </a:p>
      </dgm:t>
    </dgm:pt>
    <dgm:pt modelId="{517680A4-79EA-4BF0-A021-DC0C18D43B7C}" type="sibTrans" cxnId="{F1727D4D-897F-4493-870B-B8E93508102C}">
      <dgm:prSet/>
      <dgm:spPr/>
      <dgm:t>
        <a:bodyPr/>
        <a:lstStyle/>
        <a:p>
          <a:endParaRPr lang="en-US"/>
        </a:p>
      </dgm:t>
    </dgm:pt>
    <dgm:pt modelId="{67137519-7753-4315-AD59-E7BB88A3FF4A}">
      <dgm:prSet phldrT="[Text]" custT="1"/>
      <dgm:spPr/>
      <dgm:t>
        <a:bodyPr/>
        <a:lstStyle/>
        <a:p>
          <a:r>
            <a:rPr lang="en-US" sz="1800" dirty="0"/>
            <a:t>Spectrum Sensing</a:t>
          </a:r>
        </a:p>
      </dgm:t>
    </dgm:pt>
    <dgm:pt modelId="{1FB71E77-22FA-4937-81FA-A9F202A538C6}" type="parTrans" cxnId="{875435F4-9F35-4220-81E2-4602CE53E38E}">
      <dgm:prSet/>
      <dgm:spPr/>
      <dgm:t>
        <a:bodyPr/>
        <a:lstStyle/>
        <a:p>
          <a:endParaRPr lang="en-US"/>
        </a:p>
      </dgm:t>
    </dgm:pt>
    <dgm:pt modelId="{F1110F5B-97E8-4AF7-A647-116C8D38AE8B}" type="sibTrans" cxnId="{875435F4-9F35-4220-81E2-4602CE53E38E}">
      <dgm:prSet/>
      <dgm:spPr/>
      <dgm:t>
        <a:bodyPr/>
        <a:lstStyle/>
        <a:p>
          <a:endParaRPr lang="en-US"/>
        </a:p>
      </dgm:t>
    </dgm:pt>
    <dgm:pt modelId="{ADC8FD24-2649-42D2-9151-F772EE07CEB5}">
      <dgm:prSet phldrT="[Text]" custT="1"/>
      <dgm:spPr/>
      <dgm:t>
        <a:bodyPr/>
        <a:lstStyle/>
        <a:p>
          <a:r>
            <a:rPr lang="en-US" sz="1800" dirty="0"/>
            <a:t>Advanced control solutions</a:t>
          </a:r>
        </a:p>
      </dgm:t>
    </dgm:pt>
    <dgm:pt modelId="{F258D1B5-CE70-4330-A3F7-C842196E4479}" type="parTrans" cxnId="{0BD62993-876F-4249-8C17-9C0237C2DD21}">
      <dgm:prSet/>
      <dgm:spPr/>
      <dgm:t>
        <a:bodyPr/>
        <a:lstStyle/>
        <a:p>
          <a:endParaRPr lang="en-US"/>
        </a:p>
      </dgm:t>
    </dgm:pt>
    <dgm:pt modelId="{61BC14A0-7BBD-4B62-BE33-174B719E7921}" type="sibTrans" cxnId="{0BD62993-876F-4249-8C17-9C0237C2DD21}">
      <dgm:prSet/>
      <dgm:spPr/>
      <dgm:t>
        <a:bodyPr/>
        <a:lstStyle/>
        <a:p>
          <a:endParaRPr lang="en-US"/>
        </a:p>
      </dgm:t>
    </dgm:pt>
    <dgm:pt modelId="{57F6185D-0818-49E8-9618-F328F29AD4A2}" type="pres">
      <dgm:prSet presAssocID="{81822C42-FA2D-49B1-B03E-273B3C46E1DF}" presName="Name0" presStyleCnt="0">
        <dgm:presLayoutVars>
          <dgm:dir/>
          <dgm:animOne val="branch"/>
          <dgm:animLvl val="lvl"/>
        </dgm:presLayoutVars>
      </dgm:prSet>
      <dgm:spPr/>
    </dgm:pt>
    <dgm:pt modelId="{BA950138-A5D3-40AC-B8CA-7D6C0BFC0451}" type="pres">
      <dgm:prSet presAssocID="{6D70BAA1-A206-46B2-89BA-4665ACBE15AD}" presName="chaos" presStyleCnt="0"/>
      <dgm:spPr/>
    </dgm:pt>
    <dgm:pt modelId="{2972939A-C570-400F-BB19-22E47A119236}" type="pres">
      <dgm:prSet presAssocID="{6D70BAA1-A206-46B2-89BA-4665ACBE15AD}" presName="parTx1" presStyleLbl="revTx" presStyleIdx="0" presStyleCnt="7"/>
      <dgm:spPr/>
    </dgm:pt>
    <dgm:pt modelId="{AEF475E3-11E4-4DFB-B9D5-4EF41E1D9E87}" type="pres">
      <dgm:prSet presAssocID="{6D70BAA1-A206-46B2-89BA-4665ACBE15AD}" presName="desTx1" presStyleLbl="revTx" presStyleIdx="1" presStyleCnt="7" custLinFactNeighborY="-6894">
        <dgm:presLayoutVars>
          <dgm:bulletEnabled val="1"/>
        </dgm:presLayoutVars>
      </dgm:prSet>
      <dgm:spPr/>
    </dgm:pt>
    <dgm:pt modelId="{4DDD5DDE-6059-4C9F-AB98-6375EE1D796A}" type="pres">
      <dgm:prSet presAssocID="{6D70BAA1-A206-46B2-89BA-4665ACBE15AD}" presName="c1" presStyleLbl="node1" presStyleIdx="0" presStyleCnt="19"/>
      <dgm:spPr/>
    </dgm:pt>
    <dgm:pt modelId="{0E89FF31-AB93-46E7-9F91-799D4515FB09}" type="pres">
      <dgm:prSet presAssocID="{6D70BAA1-A206-46B2-89BA-4665ACBE15AD}" presName="c2" presStyleLbl="node1" presStyleIdx="1" presStyleCnt="19"/>
      <dgm:spPr/>
    </dgm:pt>
    <dgm:pt modelId="{EC6A40D7-B261-439A-BEDA-F04EFAB13B81}" type="pres">
      <dgm:prSet presAssocID="{6D70BAA1-A206-46B2-89BA-4665ACBE15AD}" presName="c3" presStyleLbl="node1" presStyleIdx="2" presStyleCnt="19"/>
      <dgm:spPr/>
    </dgm:pt>
    <dgm:pt modelId="{9EA0F0B9-7A67-46E2-ABDD-C2F306D931B9}" type="pres">
      <dgm:prSet presAssocID="{6D70BAA1-A206-46B2-89BA-4665ACBE15AD}" presName="c4" presStyleLbl="node1" presStyleIdx="3" presStyleCnt="19"/>
      <dgm:spPr/>
    </dgm:pt>
    <dgm:pt modelId="{3CBEE1B4-A42C-4A6C-80D5-C558D730E617}" type="pres">
      <dgm:prSet presAssocID="{6D70BAA1-A206-46B2-89BA-4665ACBE15AD}" presName="c5" presStyleLbl="node1" presStyleIdx="4" presStyleCnt="19"/>
      <dgm:spPr/>
    </dgm:pt>
    <dgm:pt modelId="{516B60A2-13A6-464A-8560-15E2BE1FB5F6}" type="pres">
      <dgm:prSet presAssocID="{6D70BAA1-A206-46B2-89BA-4665ACBE15AD}" presName="c6" presStyleLbl="node1" presStyleIdx="5" presStyleCnt="19"/>
      <dgm:spPr/>
    </dgm:pt>
    <dgm:pt modelId="{7A77DFFC-8D6B-4546-89E6-92F00740EC22}" type="pres">
      <dgm:prSet presAssocID="{6D70BAA1-A206-46B2-89BA-4665ACBE15AD}" presName="c7" presStyleLbl="node1" presStyleIdx="6" presStyleCnt="19"/>
      <dgm:spPr/>
    </dgm:pt>
    <dgm:pt modelId="{552A9D4E-3EEB-4CD0-AB2D-53483E97A701}" type="pres">
      <dgm:prSet presAssocID="{6D70BAA1-A206-46B2-89BA-4665ACBE15AD}" presName="c8" presStyleLbl="node1" presStyleIdx="7" presStyleCnt="19"/>
      <dgm:spPr/>
    </dgm:pt>
    <dgm:pt modelId="{8F011631-41CA-4A52-A527-87A00FF8B1CD}" type="pres">
      <dgm:prSet presAssocID="{6D70BAA1-A206-46B2-89BA-4665ACBE15AD}" presName="c9" presStyleLbl="node1" presStyleIdx="8" presStyleCnt="19"/>
      <dgm:spPr/>
    </dgm:pt>
    <dgm:pt modelId="{C0AB95FE-9B41-4754-87C7-1364D6B45AE1}" type="pres">
      <dgm:prSet presAssocID="{6D70BAA1-A206-46B2-89BA-4665ACBE15AD}" presName="c10" presStyleLbl="node1" presStyleIdx="9" presStyleCnt="19"/>
      <dgm:spPr/>
    </dgm:pt>
    <dgm:pt modelId="{D97173B4-95C2-4650-88E2-5A3E2B1BE065}" type="pres">
      <dgm:prSet presAssocID="{6D70BAA1-A206-46B2-89BA-4665ACBE15AD}" presName="c11" presStyleLbl="node1" presStyleIdx="10" presStyleCnt="19"/>
      <dgm:spPr/>
    </dgm:pt>
    <dgm:pt modelId="{81C0E2F6-C5AE-4559-8305-3941254D56A0}" type="pres">
      <dgm:prSet presAssocID="{6D70BAA1-A206-46B2-89BA-4665ACBE15AD}" presName="c12" presStyleLbl="node1" presStyleIdx="11" presStyleCnt="19"/>
      <dgm:spPr/>
    </dgm:pt>
    <dgm:pt modelId="{C34DDA83-D6DA-4D71-B606-A07F13F8595D}" type="pres">
      <dgm:prSet presAssocID="{6D70BAA1-A206-46B2-89BA-4665ACBE15AD}" presName="c13" presStyleLbl="node1" presStyleIdx="12" presStyleCnt="19"/>
      <dgm:spPr/>
    </dgm:pt>
    <dgm:pt modelId="{D323EE79-C926-4811-B52E-CD83872706B4}" type="pres">
      <dgm:prSet presAssocID="{6D70BAA1-A206-46B2-89BA-4665ACBE15AD}" presName="c14" presStyleLbl="node1" presStyleIdx="13" presStyleCnt="19"/>
      <dgm:spPr/>
    </dgm:pt>
    <dgm:pt modelId="{47AAB7A5-43ED-4B36-A999-7714C1CF1EFF}" type="pres">
      <dgm:prSet presAssocID="{6D70BAA1-A206-46B2-89BA-4665ACBE15AD}" presName="c15" presStyleLbl="node1" presStyleIdx="14" presStyleCnt="19"/>
      <dgm:spPr/>
    </dgm:pt>
    <dgm:pt modelId="{3B26D8C9-5421-4CEC-94D9-2D15501897BF}" type="pres">
      <dgm:prSet presAssocID="{6D70BAA1-A206-46B2-89BA-4665ACBE15AD}" presName="c16" presStyleLbl="node1" presStyleIdx="15" presStyleCnt="19"/>
      <dgm:spPr/>
    </dgm:pt>
    <dgm:pt modelId="{2F15CDCD-EA3E-43CA-85D1-785E7BD48767}" type="pres">
      <dgm:prSet presAssocID="{6D70BAA1-A206-46B2-89BA-4665ACBE15AD}" presName="c17" presStyleLbl="node1" presStyleIdx="16" presStyleCnt="19"/>
      <dgm:spPr/>
    </dgm:pt>
    <dgm:pt modelId="{564ED371-E324-4F8E-929B-37380C5C15E4}" type="pres">
      <dgm:prSet presAssocID="{6D70BAA1-A206-46B2-89BA-4665ACBE15AD}" presName="c18" presStyleLbl="node1" presStyleIdx="17" presStyleCnt="19"/>
      <dgm:spPr/>
    </dgm:pt>
    <dgm:pt modelId="{BF120856-6ED0-423F-9264-266B9BB0AF19}" type="pres">
      <dgm:prSet presAssocID="{99049D20-445B-476C-A5D8-31AA75FBF4CA}" presName="chevronComposite1" presStyleCnt="0"/>
      <dgm:spPr/>
    </dgm:pt>
    <dgm:pt modelId="{22A4E951-21FD-49C9-B666-70DD9D5FBBB9}" type="pres">
      <dgm:prSet presAssocID="{99049D20-445B-476C-A5D8-31AA75FBF4CA}" presName="chevron1" presStyleLbl="sibTrans2D1" presStyleIdx="0" presStyleCnt="3"/>
      <dgm:spPr/>
    </dgm:pt>
    <dgm:pt modelId="{B5AE1CAD-4095-4347-9E25-7C818EF2F4CB}" type="pres">
      <dgm:prSet presAssocID="{99049D20-445B-476C-A5D8-31AA75FBF4CA}" presName="spChevron1" presStyleCnt="0"/>
      <dgm:spPr/>
    </dgm:pt>
    <dgm:pt modelId="{A69B1FB2-7321-42F7-95B0-B1DAEE423DB3}" type="pres">
      <dgm:prSet presAssocID="{2F71A81A-018E-4E1C-BC6F-3801EA303F1A}" presName="middle" presStyleCnt="0"/>
      <dgm:spPr/>
    </dgm:pt>
    <dgm:pt modelId="{AC5AC1BB-A8BB-4391-A93D-AFAFF2EABA74}" type="pres">
      <dgm:prSet presAssocID="{2F71A81A-018E-4E1C-BC6F-3801EA303F1A}" presName="parTxMid" presStyleLbl="revTx" presStyleIdx="2" presStyleCnt="7"/>
      <dgm:spPr/>
    </dgm:pt>
    <dgm:pt modelId="{88870D5E-2BFD-42CF-BD9C-4852A1E1ED18}" type="pres">
      <dgm:prSet presAssocID="{2F71A81A-018E-4E1C-BC6F-3801EA303F1A}" presName="desTxMid" presStyleLbl="revTx" presStyleIdx="3" presStyleCnt="7" custLinFactNeighborY="-6894">
        <dgm:presLayoutVars>
          <dgm:bulletEnabled val="1"/>
        </dgm:presLayoutVars>
      </dgm:prSet>
      <dgm:spPr/>
    </dgm:pt>
    <dgm:pt modelId="{C9F5FA36-64B8-4EF6-BBD5-850FE41A58FA}" type="pres">
      <dgm:prSet presAssocID="{2F71A81A-018E-4E1C-BC6F-3801EA303F1A}" presName="spMid" presStyleCnt="0"/>
      <dgm:spPr/>
    </dgm:pt>
    <dgm:pt modelId="{E420AC2A-F927-4F29-942C-9E44599E3979}" type="pres">
      <dgm:prSet presAssocID="{2CA3E972-DDD9-402D-834B-BDDF094DDB98}" presName="chevronComposite1" presStyleCnt="0"/>
      <dgm:spPr/>
    </dgm:pt>
    <dgm:pt modelId="{AA81DE3D-6646-428E-950B-D651A2358443}" type="pres">
      <dgm:prSet presAssocID="{2CA3E972-DDD9-402D-834B-BDDF094DDB98}" presName="chevron1" presStyleLbl="sibTrans2D1" presStyleIdx="1" presStyleCnt="3"/>
      <dgm:spPr/>
    </dgm:pt>
    <dgm:pt modelId="{26296BF3-84F8-4931-9B59-4D3615009304}" type="pres">
      <dgm:prSet presAssocID="{2CA3E972-DDD9-402D-834B-BDDF094DDB98}" presName="spChevron1" presStyleCnt="0"/>
      <dgm:spPr/>
    </dgm:pt>
    <dgm:pt modelId="{331D980D-AC68-4E02-B5A5-84F2BCB25FA3}" type="pres">
      <dgm:prSet presAssocID="{11BB1D56-E96D-417D-A8F3-3D29B49A343E}" presName="middle" presStyleCnt="0"/>
      <dgm:spPr/>
    </dgm:pt>
    <dgm:pt modelId="{DBF97AFB-1D28-463C-96BE-1D5C940D3457}" type="pres">
      <dgm:prSet presAssocID="{11BB1D56-E96D-417D-A8F3-3D29B49A343E}" presName="parTxMid" presStyleLbl="revTx" presStyleIdx="4" presStyleCnt="7"/>
      <dgm:spPr/>
    </dgm:pt>
    <dgm:pt modelId="{3B7C1A42-FC03-4989-A54C-F651585A9B58}" type="pres">
      <dgm:prSet presAssocID="{11BB1D56-E96D-417D-A8F3-3D29B49A343E}" presName="desTxMid" presStyleLbl="revTx" presStyleIdx="5" presStyleCnt="7" custLinFactNeighborY="-6894">
        <dgm:presLayoutVars>
          <dgm:bulletEnabled val="1"/>
        </dgm:presLayoutVars>
      </dgm:prSet>
      <dgm:spPr/>
    </dgm:pt>
    <dgm:pt modelId="{030991BB-7C81-4748-A40C-49F099F2C534}" type="pres">
      <dgm:prSet presAssocID="{11BB1D56-E96D-417D-A8F3-3D29B49A343E}" presName="spMid" presStyleCnt="0"/>
      <dgm:spPr/>
    </dgm:pt>
    <dgm:pt modelId="{84D61BD9-6818-48E0-A1F8-D2BB6E3FA846}" type="pres">
      <dgm:prSet presAssocID="{9CDEB857-AEE1-421D-A91B-5D9D0F306F9F}" presName="chevronComposite1" presStyleCnt="0"/>
      <dgm:spPr/>
    </dgm:pt>
    <dgm:pt modelId="{792B9A4C-3CBB-41D9-A8AC-FD5A2BA7EBE6}" type="pres">
      <dgm:prSet presAssocID="{9CDEB857-AEE1-421D-A91B-5D9D0F306F9F}" presName="chevron1" presStyleLbl="sibTrans2D1" presStyleIdx="2" presStyleCnt="3"/>
      <dgm:spPr/>
    </dgm:pt>
    <dgm:pt modelId="{8D6C2665-6E10-4E5F-8AA8-EB5E3FA8FA74}" type="pres">
      <dgm:prSet presAssocID="{9CDEB857-AEE1-421D-A91B-5D9D0F306F9F}" presName="spChevron1" presStyleCnt="0"/>
      <dgm:spPr/>
    </dgm:pt>
    <dgm:pt modelId="{3FCB8511-6BB9-4A57-B24C-FF8D50DDB3E4}" type="pres">
      <dgm:prSet presAssocID="{0E0D4ED2-5E7D-472B-A8F1-8AD22EF9271D}" presName="last" presStyleCnt="0"/>
      <dgm:spPr/>
    </dgm:pt>
    <dgm:pt modelId="{6A07F7C1-2DBD-4BA9-AC47-132DA6509752}" type="pres">
      <dgm:prSet presAssocID="{0E0D4ED2-5E7D-472B-A8F1-8AD22EF9271D}" presName="circleTx" presStyleLbl="node1" presStyleIdx="18" presStyleCnt="19"/>
      <dgm:spPr/>
    </dgm:pt>
    <dgm:pt modelId="{3D7919CB-E449-481E-9193-D8159E70A324}" type="pres">
      <dgm:prSet presAssocID="{0E0D4ED2-5E7D-472B-A8F1-8AD22EF9271D}" presName="desTxN" presStyleLbl="revTx" presStyleIdx="6" presStyleCnt="7" custLinFactNeighborY="-6894">
        <dgm:presLayoutVars>
          <dgm:bulletEnabled val="1"/>
        </dgm:presLayoutVars>
      </dgm:prSet>
      <dgm:spPr/>
    </dgm:pt>
    <dgm:pt modelId="{CD8DC308-402F-4173-853D-EC09DAF7909A}" type="pres">
      <dgm:prSet presAssocID="{0E0D4ED2-5E7D-472B-A8F1-8AD22EF9271D}" presName="spN" presStyleCnt="0"/>
      <dgm:spPr/>
    </dgm:pt>
  </dgm:ptLst>
  <dgm:cxnLst>
    <dgm:cxn modelId="{26155902-0D5F-4763-A5CF-4350EF1DFE4A}" type="presOf" srcId="{ADC8FD24-2649-42D2-9151-F772EE07CEB5}" destId="{3B7C1A42-FC03-4989-A54C-F651585A9B58}" srcOrd="0" destOrd="4" presId="urn:microsoft.com/office/officeart/2009/3/layout/RandomtoResultProcess"/>
    <dgm:cxn modelId="{1CC56C06-4636-4424-B9EF-2824EC904B38}" type="presOf" srcId="{A2CDF98E-D909-492B-96E4-427CE38E447E}" destId="{88870D5E-2BFD-42CF-BD9C-4852A1E1ED18}" srcOrd="0" destOrd="3" presId="urn:microsoft.com/office/officeart/2009/3/layout/RandomtoResultProcess"/>
    <dgm:cxn modelId="{169EEF15-042B-49FE-B447-8D821B8C18E5}" srcId="{29B901AE-C9B8-4ACE-A195-6459F9FEA10C}" destId="{3783BBA6-1CAD-4CDE-96B6-A345CF5D926F}" srcOrd="1" destOrd="0" parTransId="{6702D887-F83A-4777-BA8C-65334A1F119F}" sibTransId="{C141B2F8-91CD-40BE-9F8F-64F4748DEB06}"/>
    <dgm:cxn modelId="{9D98A517-D22D-4056-8185-7D85358B7D40}" type="presOf" srcId="{D47342BD-938B-46D5-8771-860CF20BF63D}" destId="{AEF475E3-11E4-4DFB-B9D5-4EF41E1D9E87}" srcOrd="0" destOrd="0" presId="urn:microsoft.com/office/officeart/2009/3/layout/RandomtoResultProcess"/>
    <dgm:cxn modelId="{39971918-38C9-4214-B785-823AD2B0542A}" srcId="{11BB1D56-E96D-417D-A8F3-3D29B49A343E}" destId="{F3AC228C-1C33-447F-8DD1-CD38B0910A54}" srcOrd="3" destOrd="0" parTransId="{205B631E-427E-4D36-9A4F-B302A4289206}" sibTransId="{4F377683-6909-4CC8-942E-CB84B7EBFF4C}"/>
    <dgm:cxn modelId="{F6BA3819-5F6A-45F4-8D85-511355C4AB92}" srcId="{0E0D4ED2-5E7D-472B-A8F1-8AD22EF9271D}" destId="{CEAA5189-A803-4A64-A09D-73F0630BDAF1}" srcOrd="1" destOrd="0" parTransId="{629DDC8C-F3A9-447D-BCDE-80D1F947D678}" sibTransId="{9DB5A2EB-38C8-4436-A8E4-5652C658D0FB}"/>
    <dgm:cxn modelId="{A8F7282A-2287-47BC-935F-A3AA27335C28}" type="presOf" srcId="{8BC11C95-606E-4246-9EF8-2D35C9BF1117}" destId="{3D7919CB-E449-481E-9193-D8159E70A324}" srcOrd="0" destOrd="2" presId="urn:microsoft.com/office/officeart/2009/3/layout/RandomtoResultProcess"/>
    <dgm:cxn modelId="{8749BE2A-DCC0-461C-AC06-A17FDD6CC957}" type="presOf" srcId="{67137519-7753-4315-AD59-E7BB88A3FF4A}" destId="{3B7C1A42-FC03-4989-A54C-F651585A9B58}" srcOrd="0" destOrd="2" presId="urn:microsoft.com/office/officeart/2009/3/layout/RandomtoResultProcess"/>
    <dgm:cxn modelId="{7BCEE433-67F0-4552-A1B0-DA474481EC93}" type="presOf" srcId="{D52213DD-3AF5-4D80-BDCA-9C19E895F373}" destId="{3D7919CB-E449-481E-9193-D8159E70A324}" srcOrd="0" destOrd="3" presId="urn:microsoft.com/office/officeart/2009/3/layout/RandomtoResultProcess"/>
    <dgm:cxn modelId="{7D016636-0B09-464A-9190-FDBC5A5E642A}" type="presOf" srcId="{4428D4BB-35D9-461F-86D8-792F32F5793B}" destId="{3B7C1A42-FC03-4989-A54C-F651585A9B58}" srcOrd="0" destOrd="0" presId="urn:microsoft.com/office/officeart/2009/3/layout/RandomtoResultProcess"/>
    <dgm:cxn modelId="{247E6837-0479-427A-BE7A-C81B69545D56}" type="presOf" srcId="{CEAA5189-A803-4A64-A09D-73F0630BDAF1}" destId="{3D7919CB-E449-481E-9193-D8159E70A324}" srcOrd="0" destOrd="1" presId="urn:microsoft.com/office/officeart/2009/3/layout/RandomtoResultProcess"/>
    <dgm:cxn modelId="{193EFB3C-2185-40AA-92EC-B656CF017153}" type="presOf" srcId="{11BB1D56-E96D-417D-A8F3-3D29B49A343E}" destId="{DBF97AFB-1D28-463C-96BE-1D5C940D3457}" srcOrd="0" destOrd="0" presId="urn:microsoft.com/office/officeart/2009/3/layout/RandomtoResultProcess"/>
    <dgm:cxn modelId="{11EBD360-64AE-41A7-96C0-587E661271F6}" type="presOf" srcId="{0F629BEC-B60B-4720-A909-F1B756A578B6}" destId="{AEF475E3-11E4-4DFB-B9D5-4EF41E1D9E87}" srcOrd="0" destOrd="1" presId="urn:microsoft.com/office/officeart/2009/3/layout/RandomtoResultProcess"/>
    <dgm:cxn modelId="{E4AA7848-CF88-440A-807E-37310B4BCCDF}" srcId="{6D70BAA1-A206-46B2-89BA-4665ACBE15AD}" destId="{40545FD0-B84D-4F1A-B561-00B7A6ABA43A}" srcOrd="2" destOrd="0" parTransId="{1EEBE38F-F7A5-4E20-A33B-AC493209AF7A}" sibTransId="{39399FA6-BD7A-4DE9-93F5-AAD6CADB2A32}"/>
    <dgm:cxn modelId="{E1CAE169-D703-4DA9-B9FC-F7986F0CD99E}" srcId="{11BB1D56-E96D-417D-A8F3-3D29B49A343E}" destId="{4428D4BB-35D9-461F-86D8-792F32F5793B}" srcOrd="0" destOrd="0" parTransId="{F68F6795-9DDE-415F-896D-B82D7E815EE3}" sibTransId="{8C5D9952-0684-4C49-B061-7C63D2ADB704}"/>
    <dgm:cxn modelId="{AFA4E26A-056A-4C8D-A796-06D11A3D3ADD}" srcId="{29B901AE-C9B8-4ACE-A195-6459F9FEA10C}" destId="{A2CDF98E-D909-492B-96E4-427CE38E447E}" srcOrd="2" destOrd="0" parTransId="{56634B9D-951D-47A2-95A8-2C20C2F02C0B}" sibTransId="{EB08AA68-D6B7-406F-9F1F-394E34984D92}"/>
    <dgm:cxn modelId="{29B1924B-ADA3-48B3-B4BD-26C310DC68AF}" type="presOf" srcId="{93FEEB86-A89B-48CF-BD82-E5AD810B5B54}" destId="{3B7C1A42-FC03-4989-A54C-F651585A9B58}" srcOrd="0" destOrd="1" presId="urn:microsoft.com/office/officeart/2009/3/layout/RandomtoResultProcess"/>
    <dgm:cxn modelId="{44A1806C-2DB1-4F3A-A71B-FB0E936AE9F9}" srcId="{81822C42-FA2D-49B1-B03E-273B3C46E1DF}" destId="{0E0D4ED2-5E7D-472B-A8F1-8AD22EF9271D}" srcOrd="3" destOrd="0" parTransId="{9110D897-48C5-4773-9CB0-A760120F2035}" sibTransId="{E2BD368C-6299-45E3-A672-971FA0626832}"/>
    <dgm:cxn modelId="{F1727D4D-897F-4493-870B-B8E93508102C}" srcId="{0E0D4ED2-5E7D-472B-A8F1-8AD22EF9271D}" destId="{9C347F92-2A79-4406-9794-0D18D09B3B2E}" srcOrd="4" destOrd="0" parTransId="{5739C9F6-3CA9-4085-9371-7C4480DFBD15}" sibTransId="{517680A4-79EA-4BF0-A021-DC0C18D43B7C}"/>
    <dgm:cxn modelId="{CC6A376F-F1CD-4045-94FD-75F00F38602A}" srcId="{81822C42-FA2D-49B1-B03E-273B3C46E1DF}" destId="{2F71A81A-018E-4E1C-BC6F-3801EA303F1A}" srcOrd="1" destOrd="0" parTransId="{E93AB866-7023-4E85-9120-F559422C9E6C}" sibTransId="{2CA3E972-DDD9-402D-834B-BDDF094DDB98}"/>
    <dgm:cxn modelId="{E655BF52-B02A-477D-BFE4-6012289978B8}" srcId="{29B901AE-C9B8-4ACE-A195-6459F9FEA10C}" destId="{0B8583E9-90BF-482C-A232-4003B43287BB}" srcOrd="0" destOrd="0" parTransId="{5BC4FD08-0B24-4C8E-B819-455D692B4B72}" sibTransId="{AACDF485-30EA-4FD1-8F77-456D7480F55C}"/>
    <dgm:cxn modelId="{5C1A5C53-3CC6-4517-91D0-D1AD6BB56E82}" type="presOf" srcId="{29B901AE-C9B8-4ACE-A195-6459F9FEA10C}" destId="{88870D5E-2BFD-42CF-BD9C-4852A1E1ED18}" srcOrd="0" destOrd="0" presId="urn:microsoft.com/office/officeart/2009/3/layout/RandomtoResultProcess"/>
    <dgm:cxn modelId="{6ED6B653-3C25-43BC-9C12-CAB52953C793}" type="presOf" srcId="{81822C42-FA2D-49B1-B03E-273B3C46E1DF}" destId="{57F6185D-0818-49E8-9618-F328F29AD4A2}" srcOrd="0" destOrd="0" presId="urn:microsoft.com/office/officeart/2009/3/layout/RandomtoResultProcess"/>
    <dgm:cxn modelId="{1DEA0476-9FDE-4627-801F-5512CED03D1E}" srcId="{0E0D4ED2-5E7D-472B-A8F1-8AD22EF9271D}" destId="{DC8D9776-D72B-4E62-9BB6-F4DA7F876966}" srcOrd="0" destOrd="0" parTransId="{8F3E4134-A7EA-4A8C-8E66-7A07B36D2424}" sibTransId="{7757BF1B-E5CF-44CA-A5F2-C1EE2DA29B61}"/>
    <dgm:cxn modelId="{B38E9C58-6311-417B-B9A3-D1EBAB3911D5}" type="presOf" srcId="{0E0D4ED2-5E7D-472B-A8F1-8AD22EF9271D}" destId="{6A07F7C1-2DBD-4BA9-AC47-132DA6509752}" srcOrd="0" destOrd="0" presId="urn:microsoft.com/office/officeart/2009/3/layout/RandomtoResultProcess"/>
    <dgm:cxn modelId="{CE5B2293-2045-4BCF-9DFD-7EEA48D1292C}" type="presOf" srcId="{2F71A81A-018E-4E1C-BC6F-3801EA303F1A}" destId="{AC5AC1BB-A8BB-4391-A93D-AFAFF2EABA74}" srcOrd="0" destOrd="0" presId="urn:microsoft.com/office/officeart/2009/3/layout/RandomtoResultProcess"/>
    <dgm:cxn modelId="{0BD62993-876F-4249-8C17-9C0237C2DD21}" srcId="{11BB1D56-E96D-417D-A8F3-3D29B49A343E}" destId="{ADC8FD24-2649-42D2-9151-F772EE07CEB5}" srcOrd="4" destOrd="0" parTransId="{F258D1B5-CE70-4330-A3F7-C842196E4479}" sibTransId="{61BC14A0-7BBD-4B62-BE33-174B719E7921}"/>
    <dgm:cxn modelId="{6AE63293-DBAC-4B79-B108-1F38C57DFBBC}" srcId="{6D70BAA1-A206-46B2-89BA-4665ACBE15AD}" destId="{FD7C6390-625B-4DC2-B224-F05711C02CE8}" srcOrd="3" destOrd="0" parTransId="{8966F2EE-FEC3-448E-893B-B9F296C3AAB2}" sibTransId="{0EA36973-6C3C-4D10-978F-390D51B090C3}"/>
    <dgm:cxn modelId="{BA32BE99-0F4F-4DC8-B3CC-BCC05B4F8917}" type="presOf" srcId="{9C347F92-2A79-4406-9794-0D18D09B3B2E}" destId="{3D7919CB-E449-481E-9193-D8159E70A324}" srcOrd="0" destOrd="4" presId="urn:microsoft.com/office/officeart/2009/3/layout/RandomtoResultProcess"/>
    <dgm:cxn modelId="{9627CDA7-2F1C-4D2E-9A0A-E921485C30A6}" srcId="{0E0D4ED2-5E7D-472B-A8F1-8AD22EF9271D}" destId="{8BC11C95-606E-4246-9EF8-2D35C9BF1117}" srcOrd="2" destOrd="0" parTransId="{08CC9C9F-4F56-4E18-91EC-AF307DE61317}" sibTransId="{02F38270-ABBA-4186-9BD0-D7D41FA3F183}"/>
    <dgm:cxn modelId="{2A8A30AF-1C4F-414E-9DBA-575DE7337E6B}" type="presOf" srcId="{FD7C6390-625B-4DC2-B224-F05711C02CE8}" destId="{AEF475E3-11E4-4DFB-B9D5-4EF41E1D9E87}" srcOrd="0" destOrd="3" presId="urn:microsoft.com/office/officeart/2009/3/layout/RandomtoResultProcess"/>
    <dgm:cxn modelId="{6B5CDFB0-D4FF-4AAD-90F6-1F6908D784AA}" type="presOf" srcId="{DC8D9776-D72B-4E62-9BB6-F4DA7F876966}" destId="{3D7919CB-E449-481E-9193-D8159E70A324}" srcOrd="0" destOrd="0" presId="urn:microsoft.com/office/officeart/2009/3/layout/RandomtoResultProcess"/>
    <dgm:cxn modelId="{875601C1-9E37-4D61-9D2C-F3C6D25697E5}" srcId="{0E0D4ED2-5E7D-472B-A8F1-8AD22EF9271D}" destId="{D52213DD-3AF5-4D80-BDCA-9C19E895F373}" srcOrd="3" destOrd="0" parTransId="{05FFD949-E7EC-40FC-9799-0F8AA0164FBD}" sibTransId="{FEFFF8F6-B9DE-41F5-A742-7910AA564323}"/>
    <dgm:cxn modelId="{3CB040C2-11F4-4241-B375-04F313088871}" srcId="{11BB1D56-E96D-417D-A8F3-3D29B49A343E}" destId="{93FEEB86-A89B-48CF-BD82-E5AD810B5B54}" srcOrd="1" destOrd="0" parTransId="{D3D58488-D40A-42EF-A4CB-2FA4B22680BF}" sibTransId="{5731F925-26E9-4BE7-8338-E2B4CBE5037E}"/>
    <dgm:cxn modelId="{30492EC3-5237-4768-B7C6-EFB4F4212720}" type="presOf" srcId="{3783BBA6-1CAD-4CDE-96B6-A345CF5D926F}" destId="{88870D5E-2BFD-42CF-BD9C-4852A1E1ED18}" srcOrd="0" destOrd="2" presId="urn:microsoft.com/office/officeart/2009/3/layout/RandomtoResultProcess"/>
    <dgm:cxn modelId="{4BE87FC3-B32B-41EE-8726-464F7D870A56}" type="presOf" srcId="{6D70BAA1-A206-46B2-89BA-4665ACBE15AD}" destId="{2972939A-C570-400F-BB19-22E47A119236}" srcOrd="0" destOrd="0" presId="urn:microsoft.com/office/officeart/2009/3/layout/RandomtoResultProcess"/>
    <dgm:cxn modelId="{5A4CE4CA-7AC9-4E1E-B650-D70703881750}" srcId="{2F71A81A-018E-4E1C-BC6F-3801EA303F1A}" destId="{29B901AE-C9B8-4ACE-A195-6459F9FEA10C}" srcOrd="0" destOrd="0" parTransId="{6CF70E1E-955A-4731-969E-399E16878607}" sibTransId="{A5562907-A1BE-438C-B7DF-A96028EA9107}"/>
    <dgm:cxn modelId="{04FEE2CE-CB52-4D32-B6D1-F024B1AD6AEA}" type="presOf" srcId="{F3AC228C-1C33-447F-8DD1-CD38B0910A54}" destId="{3B7C1A42-FC03-4989-A54C-F651585A9B58}" srcOrd="0" destOrd="3" presId="urn:microsoft.com/office/officeart/2009/3/layout/RandomtoResultProcess"/>
    <dgm:cxn modelId="{E42653D3-BC46-44B4-A732-2E76CE1736AE}" srcId="{81822C42-FA2D-49B1-B03E-273B3C46E1DF}" destId="{6D70BAA1-A206-46B2-89BA-4665ACBE15AD}" srcOrd="0" destOrd="0" parTransId="{E5ADEFA6-EA03-4967-9EBA-9F7738CE1780}" sibTransId="{99049D20-445B-476C-A5D8-31AA75FBF4CA}"/>
    <dgm:cxn modelId="{E55532D8-68F6-4DF8-9BEF-02EA5EA2FEA1}" type="presOf" srcId="{40545FD0-B84D-4F1A-B561-00B7A6ABA43A}" destId="{AEF475E3-11E4-4DFB-B9D5-4EF41E1D9E87}" srcOrd="0" destOrd="2" presId="urn:microsoft.com/office/officeart/2009/3/layout/RandomtoResultProcess"/>
    <dgm:cxn modelId="{92C6D4DE-B824-41BD-9562-ABAFF3ACAA2C}" srcId="{6D70BAA1-A206-46B2-89BA-4665ACBE15AD}" destId="{D47342BD-938B-46D5-8771-860CF20BF63D}" srcOrd="0" destOrd="0" parTransId="{AB739161-DE9D-43F4-BD1A-433936BDD0A0}" sibTransId="{141BC226-8724-4CB3-935F-DE5B3CA2C0B5}"/>
    <dgm:cxn modelId="{04F5CBE7-2901-427D-BCFB-417BE6523069}" type="presOf" srcId="{0B8583E9-90BF-482C-A232-4003B43287BB}" destId="{88870D5E-2BFD-42CF-BD9C-4852A1E1ED18}" srcOrd="0" destOrd="1" presId="urn:microsoft.com/office/officeart/2009/3/layout/RandomtoResultProcess"/>
    <dgm:cxn modelId="{875435F4-9F35-4220-81E2-4602CE53E38E}" srcId="{11BB1D56-E96D-417D-A8F3-3D29B49A343E}" destId="{67137519-7753-4315-AD59-E7BB88A3FF4A}" srcOrd="2" destOrd="0" parTransId="{1FB71E77-22FA-4937-81FA-A9F202A538C6}" sibTransId="{F1110F5B-97E8-4AF7-A647-116C8D38AE8B}"/>
    <dgm:cxn modelId="{CC830BF6-FE5A-4D29-A780-723180B67DBE}" srcId="{6D70BAA1-A206-46B2-89BA-4665ACBE15AD}" destId="{0F629BEC-B60B-4720-A909-F1B756A578B6}" srcOrd="1" destOrd="0" parTransId="{0F68FB14-808C-4CA6-A5FA-6947D2F4B501}" sibTransId="{055DA566-9765-4C1B-B226-CFA09B58F03A}"/>
    <dgm:cxn modelId="{F50DBEFA-526C-42AC-851B-C528B7446811}" srcId="{81822C42-FA2D-49B1-B03E-273B3C46E1DF}" destId="{11BB1D56-E96D-417D-A8F3-3D29B49A343E}" srcOrd="2" destOrd="0" parTransId="{64985FAC-EFA0-4142-B3EE-DBBBB308D32B}" sibTransId="{9CDEB857-AEE1-421D-A91B-5D9D0F306F9F}"/>
    <dgm:cxn modelId="{5F33A3D8-653B-4566-BCAF-B4FE296E3BEF}" type="presParOf" srcId="{57F6185D-0818-49E8-9618-F328F29AD4A2}" destId="{BA950138-A5D3-40AC-B8CA-7D6C0BFC0451}" srcOrd="0" destOrd="0" presId="urn:microsoft.com/office/officeart/2009/3/layout/RandomtoResultProcess"/>
    <dgm:cxn modelId="{E3FC9BA5-DEE3-4F09-B0AC-5F559717C790}" type="presParOf" srcId="{BA950138-A5D3-40AC-B8CA-7D6C0BFC0451}" destId="{2972939A-C570-400F-BB19-22E47A119236}" srcOrd="0" destOrd="0" presId="urn:microsoft.com/office/officeart/2009/3/layout/RandomtoResultProcess"/>
    <dgm:cxn modelId="{A9BCC50F-7223-4DCC-8FE3-595C7CDD16F1}" type="presParOf" srcId="{BA950138-A5D3-40AC-B8CA-7D6C0BFC0451}" destId="{AEF475E3-11E4-4DFB-B9D5-4EF41E1D9E87}" srcOrd="1" destOrd="0" presId="urn:microsoft.com/office/officeart/2009/3/layout/RandomtoResultProcess"/>
    <dgm:cxn modelId="{884010BD-79A0-4B29-BFA0-2B23DFC3B1B1}" type="presParOf" srcId="{BA950138-A5D3-40AC-B8CA-7D6C0BFC0451}" destId="{4DDD5DDE-6059-4C9F-AB98-6375EE1D796A}" srcOrd="2" destOrd="0" presId="urn:microsoft.com/office/officeart/2009/3/layout/RandomtoResultProcess"/>
    <dgm:cxn modelId="{73CA5DE1-24FB-4783-B1BD-C46FD78AA07E}" type="presParOf" srcId="{BA950138-A5D3-40AC-B8CA-7D6C0BFC0451}" destId="{0E89FF31-AB93-46E7-9F91-799D4515FB09}" srcOrd="3" destOrd="0" presId="urn:microsoft.com/office/officeart/2009/3/layout/RandomtoResultProcess"/>
    <dgm:cxn modelId="{B42BFDF6-1498-4B9D-B017-BA69D4119A94}" type="presParOf" srcId="{BA950138-A5D3-40AC-B8CA-7D6C0BFC0451}" destId="{EC6A40D7-B261-439A-BEDA-F04EFAB13B81}" srcOrd="4" destOrd="0" presId="urn:microsoft.com/office/officeart/2009/3/layout/RandomtoResultProcess"/>
    <dgm:cxn modelId="{9D796F6E-A198-49D2-BABA-27135FD6E900}" type="presParOf" srcId="{BA950138-A5D3-40AC-B8CA-7D6C0BFC0451}" destId="{9EA0F0B9-7A67-46E2-ABDD-C2F306D931B9}" srcOrd="5" destOrd="0" presId="urn:microsoft.com/office/officeart/2009/3/layout/RandomtoResultProcess"/>
    <dgm:cxn modelId="{674642FA-0B27-45CD-865F-45488BF7824C}" type="presParOf" srcId="{BA950138-A5D3-40AC-B8CA-7D6C0BFC0451}" destId="{3CBEE1B4-A42C-4A6C-80D5-C558D730E617}" srcOrd="6" destOrd="0" presId="urn:microsoft.com/office/officeart/2009/3/layout/RandomtoResultProcess"/>
    <dgm:cxn modelId="{EF600667-42A0-4F2A-A2E4-FFF0ECC69D72}" type="presParOf" srcId="{BA950138-A5D3-40AC-B8CA-7D6C0BFC0451}" destId="{516B60A2-13A6-464A-8560-15E2BE1FB5F6}" srcOrd="7" destOrd="0" presId="urn:microsoft.com/office/officeart/2009/3/layout/RandomtoResultProcess"/>
    <dgm:cxn modelId="{18D490A7-2548-4593-8E88-56377DC3D7E0}" type="presParOf" srcId="{BA950138-A5D3-40AC-B8CA-7D6C0BFC0451}" destId="{7A77DFFC-8D6B-4546-89E6-92F00740EC22}" srcOrd="8" destOrd="0" presId="urn:microsoft.com/office/officeart/2009/3/layout/RandomtoResultProcess"/>
    <dgm:cxn modelId="{9D44883B-EE67-42DC-80C1-CEB2EACA4AD7}" type="presParOf" srcId="{BA950138-A5D3-40AC-B8CA-7D6C0BFC0451}" destId="{552A9D4E-3EEB-4CD0-AB2D-53483E97A701}" srcOrd="9" destOrd="0" presId="urn:microsoft.com/office/officeart/2009/3/layout/RandomtoResultProcess"/>
    <dgm:cxn modelId="{B2FE7E05-D1DD-4635-9757-2CC3BC90DB7A}" type="presParOf" srcId="{BA950138-A5D3-40AC-B8CA-7D6C0BFC0451}" destId="{8F011631-41CA-4A52-A527-87A00FF8B1CD}" srcOrd="10" destOrd="0" presId="urn:microsoft.com/office/officeart/2009/3/layout/RandomtoResultProcess"/>
    <dgm:cxn modelId="{FE133B9F-B39D-420B-B46E-9C80C280C95A}" type="presParOf" srcId="{BA950138-A5D3-40AC-B8CA-7D6C0BFC0451}" destId="{C0AB95FE-9B41-4754-87C7-1364D6B45AE1}" srcOrd="11" destOrd="0" presId="urn:microsoft.com/office/officeart/2009/3/layout/RandomtoResultProcess"/>
    <dgm:cxn modelId="{2855D0F1-49A5-4BE6-814D-F32FEB891154}" type="presParOf" srcId="{BA950138-A5D3-40AC-B8CA-7D6C0BFC0451}" destId="{D97173B4-95C2-4650-88E2-5A3E2B1BE065}" srcOrd="12" destOrd="0" presId="urn:microsoft.com/office/officeart/2009/3/layout/RandomtoResultProcess"/>
    <dgm:cxn modelId="{0F00678D-1FE8-4C59-A270-BF9F6441DFA5}" type="presParOf" srcId="{BA950138-A5D3-40AC-B8CA-7D6C0BFC0451}" destId="{81C0E2F6-C5AE-4559-8305-3941254D56A0}" srcOrd="13" destOrd="0" presId="urn:microsoft.com/office/officeart/2009/3/layout/RandomtoResultProcess"/>
    <dgm:cxn modelId="{DF19C5EE-4667-43E2-8321-533667F0F88E}" type="presParOf" srcId="{BA950138-A5D3-40AC-B8CA-7D6C0BFC0451}" destId="{C34DDA83-D6DA-4D71-B606-A07F13F8595D}" srcOrd="14" destOrd="0" presId="urn:microsoft.com/office/officeart/2009/3/layout/RandomtoResultProcess"/>
    <dgm:cxn modelId="{3DB3D6C4-2759-4173-BEC8-3E08DD2980DF}" type="presParOf" srcId="{BA950138-A5D3-40AC-B8CA-7D6C0BFC0451}" destId="{D323EE79-C926-4811-B52E-CD83872706B4}" srcOrd="15" destOrd="0" presId="urn:microsoft.com/office/officeart/2009/3/layout/RandomtoResultProcess"/>
    <dgm:cxn modelId="{58B10D65-AF3C-44E6-AD7C-61D76C5471C4}" type="presParOf" srcId="{BA950138-A5D3-40AC-B8CA-7D6C0BFC0451}" destId="{47AAB7A5-43ED-4B36-A999-7714C1CF1EFF}" srcOrd="16" destOrd="0" presId="urn:microsoft.com/office/officeart/2009/3/layout/RandomtoResultProcess"/>
    <dgm:cxn modelId="{B85EBC78-41D2-45D9-AC37-7A7A2F7DEEF3}" type="presParOf" srcId="{BA950138-A5D3-40AC-B8CA-7D6C0BFC0451}" destId="{3B26D8C9-5421-4CEC-94D9-2D15501897BF}" srcOrd="17" destOrd="0" presId="urn:microsoft.com/office/officeart/2009/3/layout/RandomtoResultProcess"/>
    <dgm:cxn modelId="{7BC4325A-61B9-4112-8DD5-D530ED4D4E22}" type="presParOf" srcId="{BA950138-A5D3-40AC-B8CA-7D6C0BFC0451}" destId="{2F15CDCD-EA3E-43CA-85D1-785E7BD48767}" srcOrd="18" destOrd="0" presId="urn:microsoft.com/office/officeart/2009/3/layout/RandomtoResultProcess"/>
    <dgm:cxn modelId="{7D84D2ED-A648-424C-B2F3-9108B4799BFF}" type="presParOf" srcId="{BA950138-A5D3-40AC-B8CA-7D6C0BFC0451}" destId="{564ED371-E324-4F8E-929B-37380C5C15E4}" srcOrd="19" destOrd="0" presId="urn:microsoft.com/office/officeart/2009/3/layout/RandomtoResultProcess"/>
    <dgm:cxn modelId="{B0F03DA6-12B2-4C3F-B9B0-F00FA103B93A}" type="presParOf" srcId="{57F6185D-0818-49E8-9618-F328F29AD4A2}" destId="{BF120856-6ED0-423F-9264-266B9BB0AF19}" srcOrd="1" destOrd="0" presId="urn:microsoft.com/office/officeart/2009/3/layout/RandomtoResultProcess"/>
    <dgm:cxn modelId="{2355A6FB-88A4-4880-BF3A-AA4786AA6D8F}" type="presParOf" srcId="{BF120856-6ED0-423F-9264-266B9BB0AF19}" destId="{22A4E951-21FD-49C9-B666-70DD9D5FBBB9}" srcOrd="0" destOrd="0" presId="urn:microsoft.com/office/officeart/2009/3/layout/RandomtoResultProcess"/>
    <dgm:cxn modelId="{026CA4CB-CA3D-45E2-93F0-BF5B0A8299A4}" type="presParOf" srcId="{BF120856-6ED0-423F-9264-266B9BB0AF19}" destId="{B5AE1CAD-4095-4347-9E25-7C818EF2F4CB}" srcOrd="1" destOrd="0" presId="urn:microsoft.com/office/officeart/2009/3/layout/RandomtoResultProcess"/>
    <dgm:cxn modelId="{5EEA247E-5B3B-4933-ADFD-9DA9C2233203}" type="presParOf" srcId="{57F6185D-0818-49E8-9618-F328F29AD4A2}" destId="{A69B1FB2-7321-42F7-95B0-B1DAEE423DB3}" srcOrd="2" destOrd="0" presId="urn:microsoft.com/office/officeart/2009/3/layout/RandomtoResultProcess"/>
    <dgm:cxn modelId="{78B24E94-D3C9-40D2-B116-28CE6359AC02}" type="presParOf" srcId="{A69B1FB2-7321-42F7-95B0-B1DAEE423DB3}" destId="{AC5AC1BB-A8BB-4391-A93D-AFAFF2EABA74}" srcOrd="0" destOrd="0" presId="urn:microsoft.com/office/officeart/2009/3/layout/RandomtoResultProcess"/>
    <dgm:cxn modelId="{8A8E6EE1-E656-493E-BCB9-6F464720F0BF}" type="presParOf" srcId="{A69B1FB2-7321-42F7-95B0-B1DAEE423DB3}" destId="{88870D5E-2BFD-42CF-BD9C-4852A1E1ED18}" srcOrd="1" destOrd="0" presId="urn:microsoft.com/office/officeart/2009/3/layout/RandomtoResultProcess"/>
    <dgm:cxn modelId="{0B9270C5-8E3D-44D9-81BA-CC8332FAD503}" type="presParOf" srcId="{A69B1FB2-7321-42F7-95B0-B1DAEE423DB3}" destId="{C9F5FA36-64B8-4EF6-BBD5-850FE41A58FA}" srcOrd="2" destOrd="0" presId="urn:microsoft.com/office/officeart/2009/3/layout/RandomtoResultProcess"/>
    <dgm:cxn modelId="{313CE92C-9F34-4EF6-8F0D-AF947D0DFC1C}" type="presParOf" srcId="{57F6185D-0818-49E8-9618-F328F29AD4A2}" destId="{E420AC2A-F927-4F29-942C-9E44599E3979}" srcOrd="3" destOrd="0" presId="urn:microsoft.com/office/officeart/2009/3/layout/RandomtoResultProcess"/>
    <dgm:cxn modelId="{0F2E763A-A16F-497A-B83A-C02969111137}" type="presParOf" srcId="{E420AC2A-F927-4F29-942C-9E44599E3979}" destId="{AA81DE3D-6646-428E-950B-D651A2358443}" srcOrd="0" destOrd="0" presId="urn:microsoft.com/office/officeart/2009/3/layout/RandomtoResultProcess"/>
    <dgm:cxn modelId="{F93D807B-F442-4B85-92C6-3E44ABCCBE0B}" type="presParOf" srcId="{E420AC2A-F927-4F29-942C-9E44599E3979}" destId="{26296BF3-84F8-4931-9B59-4D3615009304}" srcOrd="1" destOrd="0" presId="urn:microsoft.com/office/officeart/2009/3/layout/RandomtoResultProcess"/>
    <dgm:cxn modelId="{9737F771-D422-473B-9208-B000D7C90336}" type="presParOf" srcId="{57F6185D-0818-49E8-9618-F328F29AD4A2}" destId="{331D980D-AC68-4E02-B5A5-84F2BCB25FA3}" srcOrd="4" destOrd="0" presId="urn:microsoft.com/office/officeart/2009/3/layout/RandomtoResultProcess"/>
    <dgm:cxn modelId="{8FEB6AF2-056E-4893-B1FD-603289D669B5}" type="presParOf" srcId="{331D980D-AC68-4E02-B5A5-84F2BCB25FA3}" destId="{DBF97AFB-1D28-463C-96BE-1D5C940D3457}" srcOrd="0" destOrd="0" presId="urn:microsoft.com/office/officeart/2009/3/layout/RandomtoResultProcess"/>
    <dgm:cxn modelId="{79F1E26C-7B91-45B8-A078-123505D2CD73}" type="presParOf" srcId="{331D980D-AC68-4E02-B5A5-84F2BCB25FA3}" destId="{3B7C1A42-FC03-4989-A54C-F651585A9B58}" srcOrd="1" destOrd="0" presId="urn:microsoft.com/office/officeart/2009/3/layout/RandomtoResultProcess"/>
    <dgm:cxn modelId="{3F2DB62F-F019-4475-A471-23CF285ACB18}" type="presParOf" srcId="{331D980D-AC68-4E02-B5A5-84F2BCB25FA3}" destId="{030991BB-7C81-4748-A40C-49F099F2C534}" srcOrd="2" destOrd="0" presId="urn:microsoft.com/office/officeart/2009/3/layout/RandomtoResultProcess"/>
    <dgm:cxn modelId="{47C4AE54-4B3C-4B6E-925A-78384779C8C6}" type="presParOf" srcId="{57F6185D-0818-49E8-9618-F328F29AD4A2}" destId="{84D61BD9-6818-48E0-A1F8-D2BB6E3FA846}" srcOrd="5" destOrd="0" presId="urn:microsoft.com/office/officeart/2009/3/layout/RandomtoResultProcess"/>
    <dgm:cxn modelId="{694F766C-141D-4C0C-A36D-FA7FC647286C}" type="presParOf" srcId="{84D61BD9-6818-48E0-A1F8-D2BB6E3FA846}" destId="{792B9A4C-3CBB-41D9-A8AC-FD5A2BA7EBE6}" srcOrd="0" destOrd="0" presId="urn:microsoft.com/office/officeart/2009/3/layout/RandomtoResultProcess"/>
    <dgm:cxn modelId="{068B5E2F-F56B-4151-9F2C-A9B37A8A869A}" type="presParOf" srcId="{84D61BD9-6818-48E0-A1F8-D2BB6E3FA846}" destId="{8D6C2665-6E10-4E5F-8AA8-EB5E3FA8FA74}" srcOrd="1" destOrd="0" presId="urn:microsoft.com/office/officeart/2009/3/layout/RandomtoResultProcess"/>
    <dgm:cxn modelId="{02ABA40B-C29D-4D98-9669-8D7E75202E36}" type="presParOf" srcId="{57F6185D-0818-49E8-9618-F328F29AD4A2}" destId="{3FCB8511-6BB9-4A57-B24C-FF8D50DDB3E4}" srcOrd="6" destOrd="0" presId="urn:microsoft.com/office/officeart/2009/3/layout/RandomtoResultProcess"/>
    <dgm:cxn modelId="{436A3E26-86C6-4A8B-84F9-DDCB57FD5342}" type="presParOf" srcId="{3FCB8511-6BB9-4A57-B24C-FF8D50DDB3E4}" destId="{6A07F7C1-2DBD-4BA9-AC47-132DA6509752}" srcOrd="0" destOrd="0" presId="urn:microsoft.com/office/officeart/2009/3/layout/RandomtoResultProcess"/>
    <dgm:cxn modelId="{62E62A85-B399-471D-AB52-F9AB84DF8376}" type="presParOf" srcId="{3FCB8511-6BB9-4A57-B24C-FF8D50DDB3E4}" destId="{3D7919CB-E449-481E-9193-D8159E70A324}" srcOrd="1" destOrd="0" presId="urn:microsoft.com/office/officeart/2009/3/layout/RandomtoResultProcess"/>
    <dgm:cxn modelId="{2DAB5862-CA7F-4515-92F0-D1E6CFF6C997}" type="presParOf" srcId="{3FCB8511-6BB9-4A57-B24C-FF8D50DDB3E4}" destId="{CD8DC308-402F-4173-853D-EC09DAF7909A}" srcOrd="2" destOrd="0" presId="urn:microsoft.com/office/officeart/2009/3/layout/RandomtoResult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0F795-9161-403E-AAC7-0ED1F0C8C72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91108E8-9C2A-47A9-90F3-88B63F364FEA}">
      <dgm:prSet custT="1"/>
      <dgm:spPr/>
      <dgm:t>
        <a:bodyPr/>
        <a:lstStyle/>
        <a:p>
          <a:r>
            <a:rPr lang="en-US" sz="1800" dirty="0"/>
            <a:t>Reliability Studies </a:t>
          </a:r>
        </a:p>
      </dgm:t>
    </dgm:pt>
    <dgm:pt modelId="{A97EE7D2-FB95-4B9B-AB0F-2B91B6608BF7}" type="parTrans" cxnId="{5F5E0393-DAAC-4423-8A37-1AF485DE96DC}">
      <dgm:prSet/>
      <dgm:spPr/>
      <dgm:t>
        <a:bodyPr/>
        <a:lstStyle/>
        <a:p>
          <a:endParaRPr lang="en-US" sz="1400"/>
        </a:p>
      </dgm:t>
    </dgm:pt>
    <dgm:pt modelId="{6804683E-E228-4BFF-8DAA-16F267D475B7}" type="sibTrans" cxnId="{5F5E0393-DAAC-4423-8A37-1AF485DE96DC}">
      <dgm:prSet/>
      <dgm:spPr/>
      <dgm:t>
        <a:bodyPr/>
        <a:lstStyle/>
        <a:p>
          <a:endParaRPr lang="en-US" sz="1400"/>
        </a:p>
      </dgm:t>
    </dgm:pt>
    <dgm:pt modelId="{73EB46A5-C3F1-4405-9DFF-97388C3F6BB2}">
      <dgm:prSet custT="1"/>
      <dgm:spPr/>
      <dgm:t>
        <a:bodyPr/>
        <a:lstStyle/>
        <a:p>
          <a:r>
            <a:rPr lang="en-US" sz="2400" dirty="0"/>
            <a:t>Testbed Activities</a:t>
          </a:r>
        </a:p>
      </dgm:t>
    </dgm:pt>
    <dgm:pt modelId="{7DF0B84E-1EB0-4DF7-A56D-016BF2F8E05B}" type="parTrans" cxnId="{41FA8BC3-E820-4488-87DB-604E8B7512BF}">
      <dgm:prSet/>
      <dgm:spPr/>
      <dgm:t>
        <a:bodyPr/>
        <a:lstStyle/>
        <a:p>
          <a:endParaRPr lang="en-US" sz="1400"/>
        </a:p>
      </dgm:t>
    </dgm:pt>
    <dgm:pt modelId="{A864FDE6-D171-4775-A090-CFC12647A608}" type="sibTrans" cxnId="{41FA8BC3-E820-4488-87DB-604E8B7512BF}">
      <dgm:prSet/>
      <dgm:spPr/>
      <dgm:t>
        <a:bodyPr/>
        <a:lstStyle/>
        <a:p>
          <a:endParaRPr lang="en-US" sz="1400"/>
        </a:p>
      </dgm:t>
    </dgm:pt>
    <dgm:pt modelId="{05883CD4-60B1-4875-A967-A59D607F8D9B}">
      <dgm:prSet custT="1"/>
      <dgm:spPr/>
      <dgm:t>
        <a:bodyPr/>
        <a:lstStyle/>
        <a:p>
          <a:r>
            <a:rPr lang="en-US" sz="1800" dirty="0"/>
            <a:t>Measurements in real industrial settings</a:t>
          </a:r>
        </a:p>
      </dgm:t>
    </dgm:pt>
    <dgm:pt modelId="{25A41721-4B21-48DB-90A2-D4C083ACF176}" type="parTrans" cxnId="{6A2FCCA6-E3F5-4DCE-88EA-A07B7A0EDE00}">
      <dgm:prSet/>
      <dgm:spPr/>
      <dgm:t>
        <a:bodyPr/>
        <a:lstStyle/>
        <a:p>
          <a:endParaRPr lang="en-US" sz="1400"/>
        </a:p>
      </dgm:t>
    </dgm:pt>
    <dgm:pt modelId="{2F39D904-AF0C-4729-BF6A-FFB69A44517A}" type="sibTrans" cxnId="{6A2FCCA6-E3F5-4DCE-88EA-A07B7A0EDE00}">
      <dgm:prSet/>
      <dgm:spPr/>
      <dgm:t>
        <a:bodyPr/>
        <a:lstStyle/>
        <a:p>
          <a:endParaRPr lang="en-US" sz="1400"/>
        </a:p>
      </dgm:t>
    </dgm:pt>
    <dgm:pt modelId="{EEB1B6FF-1D2D-4D56-BAAE-88EC85E69D4A}">
      <dgm:prSet custT="1"/>
      <dgm:spPr/>
      <dgm:t>
        <a:bodyPr/>
        <a:lstStyle/>
        <a:p>
          <a:r>
            <a:rPr lang="en-US" sz="1800" dirty="0"/>
            <a:t>Machine Learning for replications</a:t>
          </a:r>
        </a:p>
      </dgm:t>
    </dgm:pt>
    <dgm:pt modelId="{C8432519-DFBD-4B9F-97EE-BD71C3C1609F}" type="parTrans" cxnId="{646A1ED3-AD39-4193-BECD-40CD4B1F972C}">
      <dgm:prSet/>
      <dgm:spPr/>
      <dgm:t>
        <a:bodyPr/>
        <a:lstStyle/>
        <a:p>
          <a:endParaRPr lang="en-US" sz="1400"/>
        </a:p>
      </dgm:t>
    </dgm:pt>
    <dgm:pt modelId="{899E59C5-1A45-4670-98BB-E4B95A133052}" type="sibTrans" cxnId="{646A1ED3-AD39-4193-BECD-40CD4B1F972C}">
      <dgm:prSet/>
      <dgm:spPr/>
      <dgm:t>
        <a:bodyPr/>
        <a:lstStyle/>
        <a:p>
          <a:endParaRPr lang="en-US" sz="1400"/>
        </a:p>
      </dgm:t>
    </dgm:pt>
    <dgm:pt modelId="{2337FF04-602D-4108-AAC9-0FECC6B4D5FA}">
      <dgm:prSet custT="1"/>
      <dgm:spPr/>
      <dgm:t>
        <a:bodyPr/>
        <a:lstStyle/>
        <a:p>
          <a:r>
            <a:rPr lang="en-US" sz="1800" dirty="0"/>
            <a:t>Time Sensitive Networking Studies</a:t>
          </a:r>
        </a:p>
      </dgm:t>
    </dgm:pt>
    <dgm:pt modelId="{98AA5749-EDFE-414B-91F9-EEDE37FC9252}" type="parTrans" cxnId="{B3D4A757-6202-46CF-806B-8C6C27EF5530}">
      <dgm:prSet/>
      <dgm:spPr/>
      <dgm:t>
        <a:bodyPr/>
        <a:lstStyle/>
        <a:p>
          <a:endParaRPr lang="en-US" sz="1400"/>
        </a:p>
      </dgm:t>
    </dgm:pt>
    <dgm:pt modelId="{20FA4DAB-4342-44BA-9699-B5748E879D12}" type="sibTrans" cxnId="{B3D4A757-6202-46CF-806B-8C6C27EF5530}">
      <dgm:prSet/>
      <dgm:spPr/>
      <dgm:t>
        <a:bodyPr/>
        <a:lstStyle/>
        <a:p>
          <a:endParaRPr lang="en-US" sz="1400"/>
        </a:p>
      </dgm:t>
    </dgm:pt>
    <dgm:pt modelId="{5D812955-7164-4EBA-8272-5E359D32FD84}">
      <dgm:prSet custT="1"/>
      <dgm:spPr/>
      <dgm:t>
        <a:bodyPr/>
        <a:lstStyle/>
        <a:p>
          <a:r>
            <a:rPr lang="en-US" sz="2400" dirty="0"/>
            <a:t>Special CPS Considerations</a:t>
          </a:r>
        </a:p>
      </dgm:t>
    </dgm:pt>
    <dgm:pt modelId="{FCAC7863-9EA7-4656-9E05-0BDB804B19EB}" type="parTrans" cxnId="{76929BBE-69D1-40B7-9218-E17C9447B2FE}">
      <dgm:prSet/>
      <dgm:spPr/>
      <dgm:t>
        <a:bodyPr/>
        <a:lstStyle/>
        <a:p>
          <a:endParaRPr lang="en-US" sz="1400"/>
        </a:p>
      </dgm:t>
    </dgm:pt>
    <dgm:pt modelId="{99A7204B-D8AE-4A6C-9874-2A748874487A}" type="sibTrans" cxnId="{76929BBE-69D1-40B7-9218-E17C9447B2FE}">
      <dgm:prSet/>
      <dgm:spPr/>
      <dgm:t>
        <a:bodyPr/>
        <a:lstStyle/>
        <a:p>
          <a:endParaRPr lang="en-US" sz="1400"/>
        </a:p>
      </dgm:t>
    </dgm:pt>
    <dgm:pt modelId="{33FA080E-5FA3-47B1-A628-2CC896FD7039}">
      <dgm:prSet custT="1"/>
      <dgm:spPr/>
      <dgm:t>
        <a:bodyPr/>
        <a:lstStyle/>
        <a:p>
          <a:r>
            <a:rPr lang="en-US" sz="1800" dirty="0"/>
            <a:t>Real Uses Cases</a:t>
          </a:r>
        </a:p>
      </dgm:t>
    </dgm:pt>
    <dgm:pt modelId="{0FD862BD-DD8E-471A-8305-7052A836F87B}" type="parTrans" cxnId="{83DB9020-CCB3-4C1D-A911-50733149B251}">
      <dgm:prSet/>
      <dgm:spPr/>
      <dgm:t>
        <a:bodyPr/>
        <a:lstStyle/>
        <a:p>
          <a:endParaRPr lang="en-US" sz="1400"/>
        </a:p>
      </dgm:t>
    </dgm:pt>
    <dgm:pt modelId="{570F4AB8-B67A-41B3-8E21-94E270E75394}" type="sibTrans" cxnId="{83DB9020-CCB3-4C1D-A911-50733149B251}">
      <dgm:prSet/>
      <dgm:spPr/>
      <dgm:t>
        <a:bodyPr/>
        <a:lstStyle/>
        <a:p>
          <a:endParaRPr lang="en-US" sz="1400"/>
        </a:p>
      </dgm:t>
    </dgm:pt>
    <dgm:pt modelId="{F63C036D-F984-4DAD-9C54-1BF662BDD15C}">
      <dgm:prSet custT="1"/>
      <dgm:spPr/>
      <dgm:t>
        <a:bodyPr/>
        <a:lstStyle/>
        <a:p>
          <a:r>
            <a:rPr lang="en-US" sz="1800" dirty="0"/>
            <a:t>CPS Performance Analysis</a:t>
          </a:r>
        </a:p>
      </dgm:t>
    </dgm:pt>
    <dgm:pt modelId="{7EDC5D2C-B3BF-48BF-A3A1-C2E434BB5CAC}" type="parTrans" cxnId="{FD3A0D5E-FF2D-4C42-A51D-D59B2FB36B13}">
      <dgm:prSet/>
      <dgm:spPr/>
      <dgm:t>
        <a:bodyPr/>
        <a:lstStyle/>
        <a:p>
          <a:endParaRPr lang="en-US" sz="1400"/>
        </a:p>
      </dgm:t>
    </dgm:pt>
    <dgm:pt modelId="{77605FF1-CD78-4563-9B13-227785A4E006}" type="sibTrans" cxnId="{FD3A0D5E-FF2D-4C42-A51D-D59B2FB36B13}">
      <dgm:prSet/>
      <dgm:spPr/>
      <dgm:t>
        <a:bodyPr/>
        <a:lstStyle/>
        <a:p>
          <a:endParaRPr lang="en-US" sz="1400"/>
        </a:p>
      </dgm:t>
    </dgm:pt>
    <dgm:pt modelId="{01DE98FE-EE3C-449D-A286-858C3BE3A444}">
      <dgm:prSet custT="1"/>
      <dgm:spPr/>
      <dgm:t>
        <a:bodyPr/>
        <a:lstStyle/>
        <a:p>
          <a:r>
            <a:rPr lang="en-US" sz="2400" dirty="0"/>
            <a:t>Millimeter-Wave Propagation Studies</a:t>
          </a:r>
        </a:p>
      </dgm:t>
    </dgm:pt>
    <dgm:pt modelId="{18404BF3-DF44-40C8-B476-AF81D9A156C7}" type="parTrans" cxnId="{018CCB0A-EA4A-4ED8-B41D-079938B139BA}">
      <dgm:prSet/>
      <dgm:spPr/>
      <dgm:t>
        <a:bodyPr/>
        <a:lstStyle/>
        <a:p>
          <a:endParaRPr lang="en-US" sz="1400"/>
        </a:p>
      </dgm:t>
    </dgm:pt>
    <dgm:pt modelId="{D10FBB89-9245-42C1-9BB6-DDE9DE150726}" type="sibTrans" cxnId="{018CCB0A-EA4A-4ED8-B41D-079938B139BA}">
      <dgm:prSet/>
      <dgm:spPr/>
      <dgm:t>
        <a:bodyPr/>
        <a:lstStyle/>
        <a:p>
          <a:endParaRPr lang="en-US" sz="1400"/>
        </a:p>
      </dgm:t>
    </dgm:pt>
    <dgm:pt modelId="{4A1A8555-FFD3-47BF-8C59-361DE33C6A67}" type="pres">
      <dgm:prSet presAssocID="{20B0F795-9161-403E-AAC7-0ED1F0C8C723}" presName="Name0" presStyleCnt="0">
        <dgm:presLayoutVars>
          <dgm:chPref val="3"/>
          <dgm:dir/>
          <dgm:animLvl val="lvl"/>
          <dgm:resizeHandles/>
        </dgm:presLayoutVars>
      </dgm:prSet>
      <dgm:spPr/>
    </dgm:pt>
    <dgm:pt modelId="{BEC25C4D-5E0B-4853-83BA-66BF6EABB694}" type="pres">
      <dgm:prSet presAssocID="{5D812955-7164-4EBA-8272-5E359D32FD84}" presName="horFlow" presStyleCnt="0"/>
      <dgm:spPr/>
    </dgm:pt>
    <dgm:pt modelId="{34813794-3040-4580-A784-E9B6FA577DE4}" type="pres">
      <dgm:prSet presAssocID="{5D812955-7164-4EBA-8272-5E359D32FD84}" presName="bigChev" presStyleLbl="node1" presStyleIdx="0" presStyleCnt="3"/>
      <dgm:spPr/>
    </dgm:pt>
    <dgm:pt modelId="{8040030A-8B24-4D67-9159-B2505203158D}" type="pres">
      <dgm:prSet presAssocID="{A97EE7D2-FB95-4B9B-AB0F-2B91B6608BF7}" presName="parTrans" presStyleCnt="0"/>
      <dgm:spPr/>
    </dgm:pt>
    <dgm:pt modelId="{A66654A9-DB5D-4CAF-83C0-0E96F110A442}" type="pres">
      <dgm:prSet presAssocID="{D91108E8-9C2A-47A9-90F3-88B63F364FEA}" presName="node" presStyleLbl="alignAccFollowNode1" presStyleIdx="0" presStyleCnt="6">
        <dgm:presLayoutVars>
          <dgm:bulletEnabled val="1"/>
        </dgm:presLayoutVars>
      </dgm:prSet>
      <dgm:spPr/>
    </dgm:pt>
    <dgm:pt modelId="{02EB318A-543D-4A6A-9B6C-C876525B854D}" type="pres">
      <dgm:prSet presAssocID="{6804683E-E228-4BFF-8DAA-16F267D475B7}" presName="sibTrans" presStyleCnt="0"/>
      <dgm:spPr/>
    </dgm:pt>
    <dgm:pt modelId="{458C5E20-B378-482D-B045-02D033F0ACA1}" type="pres">
      <dgm:prSet presAssocID="{2337FF04-602D-4108-AAC9-0FECC6B4D5FA}" presName="node" presStyleLbl="alignAccFollowNode1" presStyleIdx="1" presStyleCnt="6">
        <dgm:presLayoutVars>
          <dgm:bulletEnabled val="1"/>
        </dgm:presLayoutVars>
      </dgm:prSet>
      <dgm:spPr/>
    </dgm:pt>
    <dgm:pt modelId="{36CB50CD-6015-49CD-B201-F0E2DDDA0FBC}" type="pres">
      <dgm:prSet presAssocID="{5D812955-7164-4EBA-8272-5E359D32FD84}" presName="vSp" presStyleCnt="0"/>
      <dgm:spPr/>
    </dgm:pt>
    <dgm:pt modelId="{EB3E27CD-7E73-465F-9605-3F93A05E2B8C}" type="pres">
      <dgm:prSet presAssocID="{73EB46A5-C3F1-4405-9DFF-97388C3F6BB2}" presName="horFlow" presStyleCnt="0"/>
      <dgm:spPr/>
    </dgm:pt>
    <dgm:pt modelId="{6BD441FA-0B47-4A38-933F-493DFCD9F4FB}" type="pres">
      <dgm:prSet presAssocID="{73EB46A5-C3F1-4405-9DFF-97388C3F6BB2}" presName="bigChev" presStyleLbl="node1" presStyleIdx="1" presStyleCnt="3"/>
      <dgm:spPr/>
    </dgm:pt>
    <dgm:pt modelId="{83BABDC3-CF50-487A-94AF-A6B54AD4BBCA}" type="pres">
      <dgm:prSet presAssocID="{0FD862BD-DD8E-471A-8305-7052A836F87B}" presName="parTrans" presStyleCnt="0"/>
      <dgm:spPr/>
    </dgm:pt>
    <dgm:pt modelId="{0D1AC4B1-9ED8-47CE-A721-C984C92C4402}" type="pres">
      <dgm:prSet presAssocID="{33FA080E-5FA3-47B1-A628-2CC896FD7039}" presName="node" presStyleLbl="alignAccFollowNode1" presStyleIdx="2" presStyleCnt="6">
        <dgm:presLayoutVars>
          <dgm:bulletEnabled val="1"/>
        </dgm:presLayoutVars>
      </dgm:prSet>
      <dgm:spPr/>
    </dgm:pt>
    <dgm:pt modelId="{3B401EFB-CD97-4F58-A00D-FFCC720BE3D3}" type="pres">
      <dgm:prSet presAssocID="{570F4AB8-B67A-41B3-8E21-94E270E75394}" presName="sibTrans" presStyleCnt="0"/>
      <dgm:spPr/>
    </dgm:pt>
    <dgm:pt modelId="{C24FD995-9090-4BD8-8D58-44D4A0055E1C}" type="pres">
      <dgm:prSet presAssocID="{F63C036D-F984-4DAD-9C54-1BF662BDD15C}" presName="node" presStyleLbl="alignAccFollowNode1" presStyleIdx="3" presStyleCnt="6">
        <dgm:presLayoutVars>
          <dgm:bulletEnabled val="1"/>
        </dgm:presLayoutVars>
      </dgm:prSet>
      <dgm:spPr/>
    </dgm:pt>
    <dgm:pt modelId="{6A05BEE8-FD04-4521-9852-1266351348DB}" type="pres">
      <dgm:prSet presAssocID="{73EB46A5-C3F1-4405-9DFF-97388C3F6BB2}" presName="vSp" presStyleCnt="0"/>
      <dgm:spPr/>
    </dgm:pt>
    <dgm:pt modelId="{4AED9204-BC4E-420B-88EE-722671DF991F}" type="pres">
      <dgm:prSet presAssocID="{01DE98FE-EE3C-449D-A286-858C3BE3A444}" presName="horFlow" presStyleCnt="0"/>
      <dgm:spPr/>
    </dgm:pt>
    <dgm:pt modelId="{FB694D54-3D46-4A62-AECD-E05A82CDAA96}" type="pres">
      <dgm:prSet presAssocID="{01DE98FE-EE3C-449D-A286-858C3BE3A444}" presName="bigChev" presStyleLbl="node1" presStyleIdx="2" presStyleCnt="3"/>
      <dgm:spPr/>
    </dgm:pt>
    <dgm:pt modelId="{721F148C-16C4-45DD-BC57-2757AF6C9C8D}" type="pres">
      <dgm:prSet presAssocID="{25A41721-4B21-48DB-90A2-D4C083ACF176}" presName="parTrans" presStyleCnt="0"/>
      <dgm:spPr/>
    </dgm:pt>
    <dgm:pt modelId="{06E3EB6D-0E64-43F8-AAAD-1061B2869E5B}" type="pres">
      <dgm:prSet presAssocID="{05883CD4-60B1-4875-A967-A59D607F8D9B}" presName="node" presStyleLbl="alignAccFollowNode1" presStyleIdx="4" presStyleCnt="6">
        <dgm:presLayoutVars>
          <dgm:bulletEnabled val="1"/>
        </dgm:presLayoutVars>
      </dgm:prSet>
      <dgm:spPr/>
    </dgm:pt>
    <dgm:pt modelId="{54D81287-0F65-4F05-9A36-09DE323B8E9D}" type="pres">
      <dgm:prSet presAssocID="{2F39D904-AF0C-4729-BF6A-FFB69A44517A}" presName="sibTrans" presStyleCnt="0"/>
      <dgm:spPr/>
    </dgm:pt>
    <dgm:pt modelId="{AFA4CF48-BF2D-4A6A-A05E-BB5D2B22D181}" type="pres">
      <dgm:prSet presAssocID="{EEB1B6FF-1D2D-4D56-BAAE-88EC85E69D4A}" presName="node" presStyleLbl="alignAccFollowNode1" presStyleIdx="5" presStyleCnt="6">
        <dgm:presLayoutVars>
          <dgm:bulletEnabled val="1"/>
        </dgm:presLayoutVars>
      </dgm:prSet>
      <dgm:spPr/>
    </dgm:pt>
  </dgm:ptLst>
  <dgm:cxnLst>
    <dgm:cxn modelId="{018CCB0A-EA4A-4ED8-B41D-079938B139BA}" srcId="{20B0F795-9161-403E-AAC7-0ED1F0C8C723}" destId="{01DE98FE-EE3C-449D-A286-858C3BE3A444}" srcOrd="2" destOrd="0" parTransId="{18404BF3-DF44-40C8-B476-AF81D9A156C7}" sibTransId="{D10FBB89-9245-42C1-9BB6-DDE9DE150726}"/>
    <dgm:cxn modelId="{71B43C1E-FE13-448B-809B-CB0138FBDF6C}" type="presOf" srcId="{05883CD4-60B1-4875-A967-A59D607F8D9B}" destId="{06E3EB6D-0E64-43F8-AAAD-1061B2869E5B}" srcOrd="0" destOrd="0" presId="urn:microsoft.com/office/officeart/2005/8/layout/lProcess3"/>
    <dgm:cxn modelId="{83DB9020-CCB3-4C1D-A911-50733149B251}" srcId="{73EB46A5-C3F1-4405-9DFF-97388C3F6BB2}" destId="{33FA080E-5FA3-47B1-A628-2CC896FD7039}" srcOrd="0" destOrd="0" parTransId="{0FD862BD-DD8E-471A-8305-7052A836F87B}" sibTransId="{570F4AB8-B67A-41B3-8E21-94E270E75394}"/>
    <dgm:cxn modelId="{50D5E420-6217-4514-A881-E692CD41E253}" type="presOf" srcId="{2337FF04-602D-4108-AAC9-0FECC6B4D5FA}" destId="{458C5E20-B378-482D-B045-02D033F0ACA1}" srcOrd="0" destOrd="0" presId="urn:microsoft.com/office/officeart/2005/8/layout/lProcess3"/>
    <dgm:cxn modelId="{FD3A0D5E-FF2D-4C42-A51D-D59B2FB36B13}" srcId="{73EB46A5-C3F1-4405-9DFF-97388C3F6BB2}" destId="{F63C036D-F984-4DAD-9C54-1BF662BDD15C}" srcOrd="1" destOrd="0" parTransId="{7EDC5D2C-B3BF-48BF-A3A1-C2E434BB5CAC}" sibTransId="{77605FF1-CD78-4563-9B13-227785A4E006}"/>
    <dgm:cxn modelId="{C07C6450-3D15-4C9D-99F4-F4B46E6F7FF4}" type="presOf" srcId="{5D812955-7164-4EBA-8272-5E359D32FD84}" destId="{34813794-3040-4580-A784-E9B6FA577DE4}" srcOrd="0" destOrd="0" presId="urn:microsoft.com/office/officeart/2005/8/layout/lProcess3"/>
    <dgm:cxn modelId="{3CFC3052-FE21-4367-BC74-4C00BFF52119}" type="presOf" srcId="{20B0F795-9161-403E-AAC7-0ED1F0C8C723}" destId="{4A1A8555-FFD3-47BF-8C59-361DE33C6A67}" srcOrd="0" destOrd="0" presId="urn:microsoft.com/office/officeart/2005/8/layout/lProcess3"/>
    <dgm:cxn modelId="{B3D4A757-6202-46CF-806B-8C6C27EF5530}" srcId="{5D812955-7164-4EBA-8272-5E359D32FD84}" destId="{2337FF04-602D-4108-AAC9-0FECC6B4D5FA}" srcOrd="1" destOrd="0" parTransId="{98AA5749-EDFE-414B-91F9-EEDE37FC9252}" sibTransId="{20FA4DAB-4342-44BA-9699-B5748E879D12}"/>
    <dgm:cxn modelId="{B6B11A90-8599-4AAE-9C1F-6CBA166B1DAD}" type="presOf" srcId="{33FA080E-5FA3-47B1-A628-2CC896FD7039}" destId="{0D1AC4B1-9ED8-47CE-A721-C984C92C4402}" srcOrd="0" destOrd="0" presId="urn:microsoft.com/office/officeart/2005/8/layout/lProcess3"/>
    <dgm:cxn modelId="{6E2A2090-8755-483E-96E4-F93F98D217DB}" type="presOf" srcId="{D91108E8-9C2A-47A9-90F3-88B63F364FEA}" destId="{A66654A9-DB5D-4CAF-83C0-0E96F110A442}" srcOrd="0" destOrd="0" presId="urn:microsoft.com/office/officeart/2005/8/layout/lProcess3"/>
    <dgm:cxn modelId="{5F5E0393-DAAC-4423-8A37-1AF485DE96DC}" srcId="{5D812955-7164-4EBA-8272-5E359D32FD84}" destId="{D91108E8-9C2A-47A9-90F3-88B63F364FEA}" srcOrd="0" destOrd="0" parTransId="{A97EE7D2-FB95-4B9B-AB0F-2B91B6608BF7}" sibTransId="{6804683E-E228-4BFF-8DAA-16F267D475B7}"/>
    <dgm:cxn modelId="{6A2FCCA6-E3F5-4DCE-88EA-A07B7A0EDE00}" srcId="{01DE98FE-EE3C-449D-A286-858C3BE3A444}" destId="{05883CD4-60B1-4875-A967-A59D607F8D9B}" srcOrd="0" destOrd="0" parTransId="{25A41721-4B21-48DB-90A2-D4C083ACF176}" sibTransId="{2F39D904-AF0C-4729-BF6A-FFB69A44517A}"/>
    <dgm:cxn modelId="{CE998BAA-B0EC-4B25-8226-CE4D1CA17D8C}" type="presOf" srcId="{F63C036D-F984-4DAD-9C54-1BF662BDD15C}" destId="{C24FD995-9090-4BD8-8D58-44D4A0055E1C}" srcOrd="0" destOrd="0" presId="urn:microsoft.com/office/officeart/2005/8/layout/lProcess3"/>
    <dgm:cxn modelId="{76929BBE-69D1-40B7-9218-E17C9447B2FE}" srcId="{20B0F795-9161-403E-AAC7-0ED1F0C8C723}" destId="{5D812955-7164-4EBA-8272-5E359D32FD84}" srcOrd="0" destOrd="0" parTransId="{FCAC7863-9EA7-4656-9E05-0BDB804B19EB}" sibTransId="{99A7204B-D8AE-4A6C-9874-2A748874487A}"/>
    <dgm:cxn modelId="{41FA8BC3-E820-4488-87DB-604E8B7512BF}" srcId="{20B0F795-9161-403E-AAC7-0ED1F0C8C723}" destId="{73EB46A5-C3F1-4405-9DFF-97388C3F6BB2}" srcOrd="1" destOrd="0" parTransId="{7DF0B84E-1EB0-4DF7-A56D-016BF2F8E05B}" sibTransId="{A864FDE6-D171-4775-A090-CFC12647A608}"/>
    <dgm:cxn modelId="{0927AEC6-7FFD-4915-9F7B-1D746D2A5918}" type="presOf" srcId="{73EB46A5-C3F1-4405-9DFF-97388C3F6BB2}" destId="{6BD441FA-0B47-4A38-933F-493DFCD9F4FB}" srcOrd="0" destOrd="0" presId="urn:microsoft.com/office/officeart/2005/8/layout/lProcess3"/>
    <dgm:cxn modelId="{F04AF3C6-9CEB-4970-ABFC-048D56AFB4E6}" type="presOf" srcId="{01DE98FE-EE3C-449D-A286-858C3BE3A444}" destId="{FB694D54-3D46-4A62-AECD-E05A82CDAA96}" srcOrd="0" destOrd="0" presId="urn:microsoft.com/office/officeart/2005/8/layout/lProcess3"/>
    <dgm:cxn modelId="{646A1ED3-AD39-4193-BECD-40CD4B1F972C}" srcId="{01DE98FE-EE3C-449D-A286-858C3BE3A444}" destId="{EEB1B6FF-1D2D-4D56-BAAE-88EC85E69D4A}" srcOrd="1" destOrd="0" parTransId="{C8432519-DFBD-4B9F-97EE-BD71C3C1609F}" sibTransId="{899E59C5-1A45-4670-98BB-E4B95A133052}"/>
    <dgm:cxn modelId="{8F3F03F0-FD57-4BFC-B4B2-D49FA589D873}" type="presOf" srcId="{EEB1B6FF-1D2D-4D56-BAAE-88EC85E69D4A}" destId="{AFA4CF48-BF2D-4A6A-A05E-BB5D2B22D181}" srcOrd="0" destOrd="0" presId="urn:microsoft.com/office/officeart/2005/8/layout/lProcess3"/>
    <dgm:cxn modelId="{0A5D3995-1748-49C5-A3ED-BFEAAA2A1077}" type="presParOf" srcId="{4A1A8555-FFD3-47BF-8C59-361DE33C6A67}" destId="{BEC25C4D-5E0B-4853-83BA-66BF6EABB694}" srcOrd="0" destOrd="0" presId="urn:microsoft.com/office/officeart/2005/8/layout/lProcess3"/>
    <dgm:cxn modelId="{D51B55CF-A940-453A-899C-45F22FB51063}" type="presParOf" srcId="{BEC25C4D-5E0B-4853-83BA-66BF6EABB694}" destId="{34813794-3040-4580-A784-E9B6FA577DE4}" srcOrd="0" destOrd="0" presId="urn:microsoft.com/office/officeart/2005/8/layout/lProcess3"/>
    <dgm:cxn modelId="{7733563C-D3B0-48F2-A52A-021ECBBDAD60}" type="presParOf" srcId="{BEC25C4D-5E0B-4853-83BA-66BF6EABB694}" destId="{8040030A-8B24-4D67-9159-B2505203158D}" srcOrd="1" destOrd="0" presId="urn:microsoft.com/office/officeart/2005/8/layout/lProcess3"/>
    <dgm:cxn modelId="{4F1F70C0-4085-438E-8C53-C860C18BE613}" type="presParOf" srcId="{BEC25C4D-5E0B-4853-83BA-66BF6EABB694}" destId="{A66654A9-DB5D-4CAF-83C0-0E96F110A442}" srcOrd="2" destOrd="0" presId="urn:microsoft.com/office/officeart/2005/8/layout/lProcess3"/>
    <dgm:cxn modelId="{B1D76E99-4EDD-48A0-9637-0A28C90BF1D1}" type="presParOf" srcId="{BEC25C4D-5E0B-4853-83BA-66BF6EABB694}" destId="{02EB318A-543D-4A6A-9B6C-C876525B854D}" srcOrd="3" destOrd="0" presId="urn:microsoft.com/office/officeart/2005/8/layout/lProcess3"/>
    <dgm:cxn modelId="{E5CF9F35-8EAE-4DF0-B1D6-A4BD9F3FFBB7}" type="presParOf" srcId="{BEC25C4D-5E0B-4853-83BA-66BF6EABB694}" destId="{458C5E20-B378-482D-B045-02D033F0ACA1}" srcOrd="4" destOrd="0" presId="urn:microsoft.com/office/officeart/2005/8/layout/lProcess3"/>
    <dgm:cxn modelId="{C5752362-BF29-40F7-AF08-60B042897889}" type="presParOf" srcId="{4A1A8555-FFD3-47BF-8C59-361DE33C6A67}" destId="{36CB50CD-6015-49CD-B201-F0E2DDDA0FBC}" srcOrd="1" destOrd="0" presId="urn:microsoft.com/office/officeart/2005/8/layout/lProcess3"/>
    <dgm:cxn modelId="{952B79FA-963A-415D-98D9-7CAC878D485B}" type="presParOf" srcId="{4A1A8555-FFD3-47BF-8C59-361DE33C6A67}" destId="{EB3E27CD-7E73-465F-9605-3F93A05E2B8C}" srcOrd="2" destOrd="0" presId="urn:microsoft.com/office/officeart/2005/8/layout/lProcess3"/>
    <dgm:cxn modelId="{0038820F-D2A3-4F1D-A90F-ABFBAE07CE82}" type="presParOf" srcId="{EB3E27CD-7E73-465F-9605-3F93A05E2B8C}" destId="{6BD441FA-0B47-4A38-933F-493DFCD9F4FB}" srcOrd="0" destOrd="0" presId="urn:microsoft.com/office/officeart/2005/8/layout/lProcess3"/>
    <dgm:cxn modelId="{6DBB49BE-86DB-4333-AD6E-5932A2548AE5}" type="presParOf" srcId="{EB3E27CD-7E73-465F-9605-3F93A05E2B8C}" destId="{83BABDC3-CF50-487A-94AF-A6B54AD4BBCA}" srcOrd="1" destOrd="0" presId="urn:microsoft.com/office/officeart/2005/8/layout/lProcess3"/>
    <dgm:cxn modelId="{E44856A2-BAA7-44FB-BDC9-2390964033B3}" type="presParOf" srcId="{EB3E27CD-7E73-465F-9605-3F93A05E2B8C}" destId="{0D1AC4B1-9ED8-47CE-A721-C984C92C4402}" srcOrd="2" destOrd="0" presId="urn:microsoft.com/office/officeart/2005/8/layout/lProcess3"/>
    <dgm:cxn modelId="{A59CAD47-7FAD-4302-A48B-F81DF46F25BC}" type="presParOf" srcId="{EB3E27CD-7E73-465F-9605-3F93A05E2B8C}" destId="{3B401EFB-CD97-4F58-A00D-FFCC720BE3D3}" srcOrd="3" destOrd="0" presId="urn:microsoft.com/office/officeart/2005/8/layout/lProcess3"/>
    <dgm:cxn modelId="{F007EA8D-F139-461A-845A-6CE624B91577}" type="presParOf" srcId="{EB3E27CD-7E73-465F-9605-3F93A05E2B8C}" destId="{C24FD995-9090-4BD8-8D58-44D4A0055E1C}" srcOrd="4" destOrd="0" presId="urn:microsoft.com/office/officeart/2005/8/layout/lProcess3"/>
    <dgm:cxn modelId="{ABF7777D-F901-403D-A6B0-13EE48959C68}" type="presParOf" srcId="{4A1A8555-FFD3-47BF-8C59-361DE33C6A67}" destId="{6A05BEE8-FD04-4521-9852-1266351348DB}" srcOrd="3" destOrd="0" presId="urn:microsoft.com/office/officeart/2005/8/layout/lProcess3"/>
    <dgm:cxn modelId="{7747A8C3-9284-448C-8767-9C8CB9676D1A}" type="presParOf" srcId="{4A1A8555-FFD3-47BF-8C59-361DE33C6A67}" destId="{4AED9204-BC4E-420B-88EE-722671DF991F}" srcOrd="4" destOrd="0" presId="urn:microsoft.com/office/officeart/2005/8/layout/lProcess3"/>
    <dgm:cxn modelId="{058C911D-BF15-4CB8-9070-569F83B1E8BE}" type="presParOf" srcId="{4AED9204-BC4E-420B-88EE-722671DF991F}" destId="{FB694D54-3D46-4A62-AECD-E05A82CDAA96}" srcOrd="0" destOrd="0" presId="urn:microsoft.com/office/officeart/2005/8/layout/lProcess3"/>
    <dgm:cxn modelId="{1298C8E3-3164-4D11-85FE-0D5F659D0EC8}" type="presParOf" srcId="{4AED9204-BC4E-420B-88EE-722671DF991F}" destId="{721F148C-16C4-45DD-BC57-2757AF6C9C8D}" srcOrd="1" destOrd="0" presId="urn:microsoft.com/office/officeart/2005/8/layout/lProcess3"/>
    <dgm:cxn modelId="{62BAB322-0A2F-4C75-9F2A-31DC3CF8FA73}" type="presParOf" srcId="{4AED9204-BC4E-420B-88EE-722671DF991F}" destId="{06E3EB6D-0E64-43F8-AAAD-1061B2869E5B}" srcOrd="2" destOrd="0" presId="urn:microsoft.com/office/officeart/2005/8/layout/lProcess3"/>
    <dgm:cxn modelId="{47B5293F-323C-4E58-9E79-8CD5766B8595}" type="presParOf" srcId="{4AED9204-BC4E-420B-88EE-722671DF991F}" destId="{54D81287-0F65-4F05-9A36-09DE323B8E9D}" srcOrd="3" destOrd="0" presId="urn:microsoft.com/office/officeart/2005/8/layout/lProcess3"/>
    <dgm:cxn modelId="{97DC8754-7ACD-48B8-9D78-C31FC9D8A7D3}" type="presParOf" srcId="{4AED9204-BC4E-420B-88EE-722671DF991F}" destId="{AFA4CF48-BF2D-4A6A-A05E-BB5D2B22D181}"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2939A-C570-400F-BB19-22E47A119236}">
      <dsp:nvSpPr>
        <dsp:cNvPr id="0" name=""/>
        <dsp:cNvSpPr/>
      </dsp:nvSpPr>
      <dsp:spPr>
        <a:xfrm>
          <a:off x="136229" y="1212881"/>
          <a:ext cx="2014323" cy="663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Field Data</a:t>
          </a:r>
        </a:p>
      </dsp:txBody>
      <dsp:txXfrm>
        <a:off x="136229" y="1212881"/>
        <a:ext cx="2014323" cy="663811"/>
      </dsp:txXfrm>
    </dsp:sp>
    <dsp:sp modelId="{AEF475E3-11E4-4DFB-B9D5-4EF41E1D9E87}">
      <dsp:nvSpPr>
        <dsp:cNvPr id="0" name=""/>
        <dsp:cNvSpPr/>
      </dsp:nvSpPr>
      <dsp:spPr>
        <a:xfrm>
          <a:off x="136229" y="2526892"/>
          <a:ext cx="201432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Live Factories</a:t>
          </a:r>
        </a:p>
        <a:p>
          <a:pPr marL="171450" lvl="1" indent="-171450" algn="l" defTabSz="800100">
            <a:lnSpc>
              <a:spcPct val="90000"/>
            </a:lnSpc>
            <a:spcBef>
              <a:spcPct val="0"/>
            </a:spcBef>
            <a:spcAft>
              <a:spcPct val="15000"/>
            </a:spcAft>
            <a:buChar char="•"/>
          </a:pPr>
          <a:r>
            <a:rPr lang="en-US" sz="1800" b="1" kern="1200" dirty="0"/>
            <a:t>Precision</a:t>
          </a:r>
          <a:br>
            <a:rPr lang="en-US" sz="1800" b="1" kern="1200" dirty="0"/>
          </a:br>
          <a:r>
            <a:rPr lang="en-US" sz="1800" b="1" kern="1200" dirty="0"/>
            <a:t>Measurements</a:t>
          </a:r>
        </a:p>
        <a:p>
          <a:pPr marL="171450" lvl="1" indent="-171450" algn="l" defTabSz="800100">
            <a:lnSpc>
              <a:spcPct val="90000"/>
            </a:lnSpc>
            <a:spcBef>
              <a:spcPct val="0"/>
            </a:spcBef>
            <a:spcAft>
              <a:spcPct val="15000"/>
            </a:spcAft>
            <a:buChar char="•"/>
          </a:pPr>
          <a:r>
            <a:rPr lang="en-US" sz="1800" kern="1200" dirty="0"/>
            <a:t>Meetings</a:t>
          </a:r>
        </a:p>
        <a:p>
          <a:pPr marL="171450" lvl="1" indent="-171450" algn="l" defTabSz="800100">
            <a:lnSpc>
              <a:spcPct val="90000"/>
            </a:lnSpc>
            <a:spcBef>
              <a:spcPct val="0"/>
            </a:spcBef>
            <a:spcAft>
              <a:spcPct val="15000"/>
            </a:spcAft>
            <a:buChar char="•"/>
          </a:pPr>
          <a:r>
            <a:rPr lang="en-US" sz="1800" kern="1200" dirty="0"/>
            <a:t>Conferences</a:t>
          </a:r>
        </a:p>
      </dsp:txBody>
      <dsp:txXfrm>
        <a:off x="136229" y="2526892"/>
        <a:ext cx="2014323" cy="1243658"/>
      </dsp:txXfrm>
    </dsp:sp>
    <dsp:sp modelId="{4DDD5DDE-6059-4C9F-AB98-6375EE1D796A}">
      <dsp:nvSpPr>
        <dsp:cNvPr id="0" name=""/>
        <dsp:cNvSpPr/>
      </dsp:nvSpPr>
      <dsp:spPr>
        <a:xfrm>
          <a:off x="133940" y="1010991"/>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89FF31-AB93-46E7-9F91-799D4515FB09}">
      <dsp:nvSpPr>
        <dsp:cNvPr id="0" name=""/>
        <dsp:cNvSpPr/>
      </dsp:nvSpPr>
      <dsp:spPr>
        <a:xfrm>
          <a:off x="246101" y="786668"/>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6A40D7-B261-439A-BEDA-F04EFAB13B81}">
      <dsp:nvSpPr>
        <dsp:cNvPr id="0" name=""/>
        <dsp:cNvSpPr/>
      </dsp:nvSpPr>
      <dsp:spPr>
        <a:xfrm>
          <a:off x="515288" y="831533"/>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A0F0B9-7A67-46E2-ABDD-C2F306D931B9}">
      <dsp:nvSpPr>
        <dsp:cNvPr id="0" name=""/>
        <dsp:cNvSpPr/>
      </dsp:nvSpPr>
      <dsp:spPr>
        <a:xfrm>
          <a:off x="739610" y="584778"/>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BEE1B4-A42C-4A6C-80D5-C558D730E617}">
      <dsp:nvSpPr>
        <dsp:cNvPr id="0" name=""/>
        <dsp:cNvSpPr/>
      </dsp:nvSpPr>
      <dsp:spPr>
        <a:xfrm>
          <a:off x="1031229" y="495049"/>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6B60A2-13A6-464A-8560-15E2BE1FB5F6}">
      <dsp:nvSpPr>
        <dsp:cNvPr id="0" name=""/>
        <dsp:cNvSpPr/>
      </dsp:nvSpPr>
      <dsp:spPr>
        <a:xfrm>
          <a:off x="1390145" y="652075"/>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7DFFC-8D6B-4546-89E6-92F00740EC22}">
      <dsp:nvSpPr>
        <dsp:cNvPr id="0" name=""/>
        <dsp:cNvSpPr/>
      </dsp:nvSpPr>
      <dsp:spPr>
        <a:xfrm>
          <a:off x="1614467" y="764236"/>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A9D4E-3EEB-4CD0-AB2D-53483E97A701}">
      <dsp:nvSpPr>
        <dsp:cNvPr id="0" name=""/>
        <dsp:cNvSpPr/>
      </dsp:nvSpPr>
      <dsp:spPr>
        <a:xfrm>
          <a:off x="1928519" y="1010991"/>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011631-41CA-4A52-A527-87A00FF8B1CD}">
      <dsp:nvSpPr>
        <dsp:cNvPr id="0" name=""/>
        <dsp:cNvSpPr/>
      </dsp:nvSpPr>
      <dsp:spPr>
        <a:xfrm>
          <a:off x="2063112" y="1257745"/>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AB95FE-9B41-4754-87C7-1364D6B45AE1}">
      <dsp:nvSpPr>
        <dsp:cNvPr id="0" name=""/>
        <dsp:cNvSpPr/>
      </dsp:nvSpPr>
      <dsp:spPr>
        <a:xfrm>
          <a:off x="896636" y="786668"/>
          <a:ext cx="412020" cy="41202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173B4-95C2-4650-88E2-5A3E2B1BE065}">
      <dsp:nvSpPr>
        <dsp:cNvPr id="0" name=""/>
        <dsp:cNvSpPr/>
      </dsp:nvSpPr>
      <dsp:spPr>
        <a:xfrm>
          <a:off x="21779" y="1639093"/>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C0E2F6-C5AE-4559-8305-3941254D56A0}">
      <dsp:nvSpPr>
        <dsp:cNvPr id="0" name=""/>
        <dsp:cNvSpPr/>
      </dsp:nvSpPr>
      <dsp:spPr>
        <a:xfrm>
          <a:off x="156372" y="1840983"/>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4DDA83-D6DA-4D71-B606-A07F13F8595D}">
      <dsp:nvSpPr>
        <dsp:cNvPr id="0" name=""/>
        <dsp:cNvSpPr/>
      </dsp:nvSpPr>
      <dsp:spPr>
        <a:xfrm>
          <a:off x="492856" y="2020441"/>
          <a:ext cx="366240" cy="36624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3EE79-C926-4811-B52E-CD83872706B4}">
      <dsp:nvSpPr>
        <dsp:cNvPr id="0" name=""/>
        <dsp:cNvSpPr/>
      </dsp:nvSpPr>
      <dsp:spPr>
        <a:xfrm>
          <a:off x="963932" y="2312060"/>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AAB7A5-43ED-4B36-A999-7714C1CF1EFF}">
      <dsp:nvSpPr>
        <dsp:cNvPr id="0" name=""/>
        <dsp:cNvSpPr/>
      </dsp:nvSpPr>
      <dsp:spPr>
        <a:xfrm>
          <a:off x="1053661" y="2020441"/>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26D8C9-5421-4CEC-94D9-2D15501897BF}">
      <dsp:nvSpPr>
        <dsp:cNvPr id="0" name=""/>
        <dsp:cNvSpPr/>
      </dsp:nvSpPr>
      <dsp:spPr>
        <a:xfrm>
          <a:off x="1277984" y="2334492"/>
          <a:ext cx="160230" cy="16023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15CDCD-EA3E-43CA-85D1-785E7BD48767}">
      <dsp:nvSpPr>
        <dsp:cNvPr id="0" name=""/>
        <dsp:cNvSpPr/>
      </dsp:nvSpPr>
      <dsp:spPr>
        <a:xfrm>
          <a:off x="1479874" y="1975577"/>
          <a:ext cx="366240" cy="36624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4ED371-E324-4F8E-929B-37380C5C15E4}">
      <dsp:nvSpPr>
        <dsp:cNvPr id="0" name=""/>
        <dsp:cNvSpPr/>
      </dsp:nvSpPr>
      <dsp:spPr>
        <a:xfrm>
          <a:off x="1973383" y="1885848"/>
          <a:ext cx="251790" cy="251790"/>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4E951-21FD-49C9-B666-70DD9D5FBBB9}">
      <dsp:nvSpPr>
        <dsp:cNvPr id="0" name=""/>
        <dsp:cNvSpPr/>
      </dsp:nvSpPr>
      <dsp:spPr>
        <a:xfrm>
          <a:off x="2225173"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5AC1BB-A8BB-4391-A93D-AFAFF2EABA74}">
      <dsp:nvSpPr>
        <dsp:cNvPr id="0" name=""/>
        <dsp:cNvSpPr/>
      </dsp:nvSpPr>
      <dsp:spPr>
        <a:xfrm>
          <a:off x="2964646" y="831845"/>
          <a:ext cx="2016743" cy="141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Models</a:t>
          </a:r>
        </a:p>
      </dsp:txBody>
      <dsp:txXfrm>
        <a:off x="2964646" y="831845"/>
        <a:ext cx="2016743" cy="1411720"/>
      </dsp:txXfrm>
    </dsp:sp>
    <dsp:sp modelId="{88870D5E-2BFD-42CF-BD9C-4852A1E1ED18}">
      <dsp:nvSpPr>
        <dsp:cNvPr id="0" name=""/>
        <dsp:cNvSpPr/>
      </dsp:nvSpPr>
      <dsp:spPr>
        <a:xfrm>
          <a:off x="2964646"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0" lvl="0" indent="0" algn="l" defTabSz="800100">
            <a:lnSpc>
              <a:spcPct val="90000"/>
            </a:lnSpc>
            <a:spcBef>
              <a:spcPct val="0"/>
            </a:spcBef>
            <a:spcAft>
              <a:spcPct val="35000"/>
            </a:spcAft>
            <a:buNone/>
          </a:pPr>
          <a:r>
            <a:rPr lang="en-US" sz="1800" kern="1200" dirty="0"/>
            <a:t>Channel Models</a:t>
          </a:r>
        </a:p>
        <a:p>
          <a:pPr marL="171450" lvl="1" indent="-171450" algn="l" defTabSz="800100">
            <a:lnSpc>
              <a:spcPct val="90000"/>
            </a:lnSpc>
            <a:spcBef>
              <a:spcPct val="0"/>
            </a:spcBef>
            <a:spcAft>
              <a:spcPct val="15000"/>
            </a:spcAft>
            <a:buChar char="•"/>
          </a:pPr>
          <a:r>
            <a:rPr lang="en-US" sz="1800" kern="1200" dirty="0"/>
            <a:t>Interference Models</a:t>
          </a:r>
        </a:p>
        <a:p>
          <a:pPr marL="171450" lvl="1" indent="-171450" algn="l" defTabSz="800100">
            <a:lnSpc>
              <a:spcPct val="90000"/>
            </a:lnSpc>
            <a:spcBef>
              <a:spcPct val="0"/>
            </a:spcBef>
            <a:spcAft>
              <a:spcPct val="15000"/>
            </a:spcAft>
            <a:buChar char="•"/>
          </a:pPr>
          <a:r>
            <a:rPr lang="en-US" sz="1800" b="1" kern="1200" dirty="0"/>
            <a:t>Propagation Models</a:t>
          </a:r>
        </a:p>
        <a:p>
          <a:pPr marL="171450" lvl="1" indent="-171450" algn="l" defTabSz="800100">
            <a:lnSpc>
              <a:spcPct val="90000"/>
            </a:lnSpc>
            <a:spcBef>
              <a:spcPct val="0"/>
            </a:spcBef>
            <a:spcAft>
              <a:spcPct val="15000"/>
            </a:spcAft>
            <a:buChar char="•"/>
          </a:pPr>
          <a:r>
            <a:rPr lang="en-US" sz="1800" kern="1200" dirty="0"/>
            <a:t>Manufacturing Models</a:t>
          </a:r>
        </a:p>
      </dsp:txBody>
      <dsp:txXfrm>
        <a:off x="2964646" y="2526892"/>
        <a:ext cx="2016743" cy="1243658"/>
      </dsp:txXfrm>
    </dsp:sp>
    <dsp:sp modelId="{AA81DE3D-6646-428E-950B-D651A2358443}">
      <dsp:nvSpPr>
        <dsp:cNvPr id="0" name=""/>
        <dsp:cNvSpPr/>
      </dsp:nvSpPr>
      <dsp:spPr>
        <a:xfrm>
          <a:off x="4981389"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97AFB-1D28-463C-96BE-1D5C940D3457}">
      <dsp:nvSpPr>
        <dsp:cNvPr id="0" name=""/>
        <dsp:cNvSpPr/>
      </dsp:nvSpPr>
      <dsp:spPr>
        <a:xfrm>
          <a:off x="5720862" y="831845"/>
          <a:ext cx="2016743" cy="1411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t>Experiments</a:t>
          </a:r>
        </a:p>
      </dsp:txBody>
      <dsp:txXfrm>
        <a:off x="5720862" y="831845"/>
        <a:ext cx="2016743" cy="1411720"/>
      </dsp:txXfrm>
    </dsp:sp>
    <dsp:sp modelId="{3B7C1A42-FC03-4989-A54C-F651585A9B58}">
      <dsp:nvSpPr>
        <dsp:cNvPr id="0" name=""/>
        <dsp:cNvSpPr/>
      </dsp:nvSpPr>
      <dsp:spPr>
        <a:xfrm>
          <a:off x="5720862"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Simulations</a:t>
          </a:r>
        </a:p>
        <a:p>
          <a:pPr marL="171450" lvl="1" indent="-171450" algn="l" defTabSz="800100">
            <a:lnSpc>
              <a:spcPct val="90000"/>
            </a:lnSpc>
            <a:spcBef>
              <a:spcPct val="0"/>
            </a:spcBef>
            <a:spcAft>
              <a:spcPct val="15000"/>
            </a:spcAft>
            <a:buChar char="•"/>
          </a:pPr>
          <a:r>
            <a:rPr lang="en-US" sz="1800" b="1" kern="1200" dirty="0"/>
            <a:t>Testbed</a:t>
          </a:r>
        </a:p>
        <a:p>
          <a:pPr marL="171450" lvl="1" indent="-171450" algn="l" defTabSz="800100">
            <a:lnSpc>
              <a:spcPct val="90000"/>
            </a:lnSpc>
            <a:spcBef>
              <a:spcPct val="0"/>
            </a:spcBef>
            <a:spcAft>
              <a:spcPct val="15000"/>
            </a:spcAft>
            <a:buChar char="•"/>
          </a:pPr>
          <a:r>
            <a:rPr lang="en-US" sz="1800" kern="1200" dirty="0"/>
            <a:t>Spectrum Sensing</a:t>
          </a:r>
        </a:p>
        <a:p>
          <a:pPr marL="171450" lvl="1" indent="-171450" algn="l" defTabSz="800100">
            <a:lnSpc>
              <a:spcPct val="90000"/>
            </a:lnSpc>
            <a:spcBef>
              <a:spcPct val="0"/>
            </a:spcBef>
            <a:spcAft>
              <a:spcPct val="15000"/>
            </a:spcAft>
            <a:buChar char="•"/>
          </a:pPr>
          <a:r>
            <a:rPr lang="en-US" sz="1800" kern="1200" dirty="0"/>
            <a:t>Brown field control</a:t>
          </a:r>
        </a:p>
        <a:p>
          <a:pPr marL="171450" lvl="1" indent="-171450" algn="l" defTabSz="800100">
            <a:lnSpc>
              <a:spcPct val="90000"/>
            </a:lnSpc>
            <a:spcBef>
              <a:spcPct val="0"/>
            </a:spcBef>
            <a:spcAft>
              <a:spcPct val="15000"/>
            </a:spcAft>
            <a:buChar char="•"/>
          </a:pPr>
          <a:r>
            <a:rPr lang="en-US" sz="1800" kern="1200" dirty="0"/>
            <a:t>Advanced control solutions</a:t>
          </a:r>
        </a:p>
      </dsp:txBody>
      <dsp:txXfrm>
        <a:off x="5720862" y="2526892"/>
        <a:ext cx="2016743" cy="1243658"/>
      </dsp:txXfrm>
    </dsp:sp>
    <dsp:sp modelId="{792B9A4C-3CBB-41D9-A8AC-FD5A2BA7EBE6}">
      <dsp:nvSpPr>
        <dsp:cNvPr id="0" name=""/>
        <dsp:cNvSpPr/>
      </dsp:nvSpPr>
      <dsp:spPr>
        <a:xfrm>
          <a:off x="7737605" y="831160"/>
          <a:ext cx="739472" cy="1411733"/>
        </a:xfrm>
        <a:prstGeom prst="chevron">
          <a:avLst>
            <a:gd name="adj" fmla="val 6231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07F7C1-2DBD-4BA9-AC47-132DA6509752}">
      <dsp:nvSpPr>
        <dsp:cNvPr id="0" name=""/>
        <dsp:cNvSpPr/>
      </dsp:nvSpPr>
      <dsp:spPr>
        <a:xfrm>
          <a:off x="8628333" y="731008"/>
          <a:ext cx="1714231" cy="171423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b="1" u="sng" kern="1200" dirty="0"/>
            <a:t>Guidelines</a:t>
          </a:r>
        </a:p>
      </dsp:txBody>
      <dsp:txXfrm>
        <a:off x="8879376" y="982051"/>
        <a:ext cx="1212145" cy="1212145"/>
      </dsp:txXfrm>
    </dsp:sp>
    <dsp:sp modelId="{3D7919CB-E449-481E-9193-D8159E70A324}">
      <dsp:nvSpPr>
        <dsp:cNvPr id="0" name=""/>
        <dsp:cNvSpPr/>
      </dsp:nvSpPr>
      <dsp:spPr>
        <a:xfrm>
          <a:off x="8477077" y="2526892"/>
          <a:ext cx="2016743" cy="1243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t>Best Practices</a:t>
          </a:r>
        </a:p>
        <a:p>
          <a:pPr marL="171450" lvl="1" indent="-171450" algn="l" defTabSz="800100">
            <a:lnSpc>
              <a:spcPct val="90000"/>
            </a:lnSpc>
            <a:spcBef>
              <a:spcPct val="0"/>
            </a:spcBef>
            <a:spcAft>
              <a:spcPct val="15000"/>
            </a:spcAft>
            <a:buChar char="•"/>
          </a:pPr>
          <a:r>
            <a:rPr lang="en-US" sz="1800" kern="1200" dirty="0"/>
            <a:t>Increase data</a:t>
          </a:r>
        </a:p>
        <a:p>
          <a:pPr marL="171450" lvl="1" indent="-171450" algn="l" defTabSz="800100">
            <a:lnSpc>
              <a:spcPct val="90000"/>
            </a:lnSpc>
            <a:spcBef>
              <a:spcPct val="0"/>
            </a:spcBef>
            <a:spcAft>
              <a:spcPct val="15000"/>
            </a:spcAft>
            <a:buChar char="•"/>
          </a:pPr>
          <a:r>
            <a:rPr lang="en-US" sz="1800" kern="1200" dirty="0"/>
            <a:t>More Reliable</a:t>
          </a:r>
        </a:p>
        <a:p>
          <a:pPr marL="171450" lvl="1" indent="-171450" algn="l" defTabSz="800100">
            <a:lnSpc>
              <a:spcPct val="90000"/>
            </a:lnSpc>
            <a:spcBef>
              <a:spcPct val="0"/>
            </a:spcBef>
            <a:spcAft>
              <a:spcPct val="15000"/>
            </a:spcAft>
            <a:buChar char="•"/>
          </a:pPr>
          <a:r>
            <a:rPr lang="en-US" sz="1800" kern="1200" dirty="0"/>
            <a:t>Improve Safety</a:t>
          </a:r>
        </a:p>
        <a:p>
          <a:pPr marL="171450" lvl="1" indent="-171450" algn="l" defTabSz="800100">
            <a:lnSpc>
              <a:spcPct val="90000"/>
            </a:lnSpc>
            <a:spcBef>
              <a:spcPct val="0"/>
            </a:spcBef>
            <a:spcAft>
              <a:spcPct val="15000"/>
            </a:spcAft>
            <a:buChar char="•"/>
          </a:pPr>
          <a:r>
            <a:rPr lang="en-US" sz="1800" kern="1200" dirty="0"/>
            <a:t>Spur Innovation</a:t>
          </a:r>
        </a:p>
      </dsp:txBody>
      <dsp:txXfrm>
        <a:off x="8477077" y="2526892"/>
        <a:ext cx="2016743" cy="12436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13794-3040-4580-A784-E9B6FA577DE4}">
      <dsp:nvSpPr>
        <dsp:cNvPr id="0" name=""/>
        <dsp:cNvSpPr/>
      </dsp:nvSpPr>
      <dsp:spPr>
        <a:xfrm>
          <a:off x="548146" y="1539"/>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Special CPS Considerations</a:t>
          </a:r>
        </a:p>
      </dsp:txBody>
      <dsp:txXfrm>
        <a:off x="1328601" y="1539"/>
        <a:ext cx="2341364" cy="1560909"/>
      </dsp:txXfrm>
    </dsp:sp>
    <dsp:sp modelId="{A66654A9-DB5D-4CAF-83C0-0E96F110A442}">
      <dsp:nvSpPr>
        <dsp:cNvPr id="0" name=""/>
        <dsp:cNvSpPr/>
      </dsp:nvSpPr>
      <dsp:spPr>
        <a:xfrm>
          <a:off x="3943124" y="134216"/>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Reliability Studies </a:t>
          </a:r>
        </a:p>
      </dsp:txBody>
      <dsp:txXfrm>
        <a:off x="4590901" y="134216"/>
        <a:ext cx="1943332" cy="1295554"/>
      </dsp:txXfrm>
    </dsp:sp>
    <dsp:sp modelId="{458C5E20-B378-482D-B045-02D033F0ACA1}">
      <dsp:nvSpPr>
        <dsp:cNvPr id="0" name=""/>
        <dsp:cNvSpPr/>
      </dsp:nvSpPr>
      <dsp:spPr>
        <a:xfrm>
          <a:off x="6728566" y="134216"/>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Time Sensitive Networking Studies</a:t>
          </a:r>
        </a:p>
      </dsp:txBody>
      <dsp:txXfrm>
        <a:off x="7376343" y="134216"/>
        <a:ext cx="1943332" cy="1295554"/>
      </dsp:txXfrm>
    </dsp:sp>
    <dsp:sp modelId="{6BD441FA-0B47-4A38-933F-493DFCD9F4FB}">
      <dsp:nvSpPr>
        <dsp:cNvPr id="0" name=""/>
        <dsp:cNvSpPr/>
      </dsp:nvSpPr>
      <dsp:spPr>
        <a:xfrm>
          <a:off x="548146" y="1780976"/>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Testbed Activities</a:t>
          </a:r>
        </a:p>
      </dsp:txBody>
      <dsp:txXfrm>
        <a:off x="1328601" y="1780976"/>
        <a:ext cx="2341364" cy="1560909"/>
      </dsp:txXfrm>
    </dsp:sp>
    <dsp:sp modelId="{0D1AC4B1-9ED8-47CE-A721-C984C92C4402}">
      <dsp:nvSpPr>
        <dsp:cNvPr id="0" name=""/>
        <dsp:cNvSpPr/>
      </dsp:nvSpPr>
      <dsp:spPr>
        <a:xfrm>
          <a:off x="3943124" y="1913653"/>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Real Uses Cases</a:t>
          </a:r>
        </a:p>
      </dsp:txBody>
      <dsp:txXfrm>
        <a:off x="4590901" y="1913653"/>
        <a:ext cx="1943332" cy="1295554"/>
      </dsp:txXfrm>
    </dsp:sp>
    <dsp:sp modelId="{C24FD995-9090-4BD8-8D58-44D4A0055E1C}">
      <dsp:nvSpPr>
        <dsp:cNvPr id="0" name=""/>
        <dsp:cNvSpPr/>
      </dsp:nvSpPr>
      <dsp:spPr>
        <a:xfrm>
          <a:off x="6728566" y="1913653"/>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CPS Performance Analysis</a:t>
          </a:r>
        </a:p>
      </dsp:txBody>
      <dsp:txXfrm>
        <a:off x="7376343" y="1913653"/>
        <a:ext cx="1943332" cy="1295554"/>
      </dsp:txXfrm>
    </dsp:sp>
    <dsp:sp modelId="{FB694D54-3D46-4A62-AECD-E05A82CDAA96}">
      <dsp:nvSpPr>
        <dsp:cNvPr id="0" name=""/>
        <dsp:cNvSpPr/>
      </dsp:nvSpPr>
      <dsp:spPr>
        <a:xfrm>
          <a:off x="548146" y="3560413"/>
          <a:ext cx="3902273" cy="156090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Millimeter-Wave Propagation Studies</a:t>
          </a:r>
        </a:p>
      </dsp:txBody>
      <dsp:txXfrm>
        <a:off x="1328601" y="3560413"/>
        <a:ext cx="2341364" cy="1560909"/>
      </dsp:txXfrm>
    </dsp:sp>
    <dsp:sp modelId="{06E3EB6D-0E64-43F8-AAAD-1061B2869E5B}">
      <dsp:nvSpPr>
        <dsp:cNvPr id="0" name=""/>
        <dsp:cNvSpPr/>
      </dsp:nvSpPr>
      <dsp:spPr>
        <a:xfrm>
          <a:off x="3943124" y="3693090"/>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Measurements in real industrial settings</a:t>
          </a:r>
        </a:p>
      </dsp:txBody>
      <dsp:txXfrm>
        <a:off x="4590901" y="3693090"/>
        <a:ext cx="1943332" cy="1295554"/>
      </dsp:txXfrm>
    </dsp:sp>
    <dsp:sp modelId="{AFA4CF48-BF2D-4A6A-A05E-BB5D2B22D181}">
      <dsp:nvSpPr>
        <dsp:cNvPr id="0" name=""/>
        <dsp:cNvSpPr/>
      </dsp:nvSpPr>
      <dsp:spPr>
        <a:xfrm>
          <a:off x="6728566" y="3693090"/>
          <a:ext cx="3238886" cy="129555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Machine Learning for replications</a:t>
          </a:r>
        </a:p>
      </dsp:txBody>
      <dsp:txXfrm>
        <a:off x="7376343" y="3693090"/>
        <a:ext cx="1943332" cy="1295554"/>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60DE1E-5E87-4FEC-997A-702667195A12}" type="datetimeFigureOut">
              <a:rPr lang="en-US" smtClean="0"/>
              <a:t>9/23/2020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2185E-8347-4E54-8EB1-DDB1BCBA9F8E}" type="slidenum">
              <a:rPr lang="en-US" smtClean="0"/>
              <a:t>‹#›</a:t>
            </a:fld>
            <a:endParaRPr lang="en-US"/>
          </a:p>
        </p:txBody>
      </p:sp>
    </p:spTree>
    <p:extLst>
      <p:ext uri="{BB962C8B-B14F-4D97-AF65-F5344CB8AC3E}">
        <p14:creationId xmlns:p14="http://schemas.microsoft.com/office/powerpoint/2010/main" val="2608463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1</a:t>
            </a:fld>
            <a:endParaRPr lang="en-US"/>
          </a:p>
        </p:txBody>
      </p:sp>
    </p:spTree>
    <p:extLst>
      <p:ext uri="{BB962C8B-B14F-4D97-AF65-F5344CB8AC3E}">
        <p14:creationId xmlns:p14="http://schemas.microsoft.com/office/powerpoint/2010/main" val="125908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line variation seems unconnected to the network but entirely dependent on the processing within the PLC</a:t>
            </a:r>
          </a:p>
          <a:p>
            <a:endParaRPr lang="en-US" dirty="0"/>
          </a:p>
          <a:p>
            <a:r>
              <a:rPr lang="en-US" dirty="0"/>
              <a:t>Orange and Green sum to be constant at 120 </a:t>
            </a:r>
            <a:r>
              <a:rPr lang="en-US" dirty="0" err="1"/>
              <a:t>ms</a:t>
            </a:r>
            <a:r>
              <a:rPr lang="en-US" dirty="0"/>
              <a:t> which is loop rate of the robot controller.  Wait time in the robot controller included a 20 </a:t>
            </a:r>
            <a:r>
              <a:rPr lang="en-US" dirty="0" err="1"/>
              <a:t>ms</a:t>
            </a:r>
            <a:r>
              <a:rPr lang="en-US" dirty="0"/>
              <a:t> intrinsic loop time plus another 100 </a:t>
            </a:r>
            <a:r>
              <a:rPr lang="en-US" dirty="0" err="1"/>
              <a:t>ms</a:t>
            </a:r>
            <a:r>
              <a:rPr lang="en-US" dirty="0"/>
              <a:t> hard-coded wait time.</a:t>
            </a:r>
          </a:p>
          <a:p>
            <a:endParaRPr lang="en-US" dirty="0"/>
          </a:p>
          <a:p>
            <a:r>
              <a:rPr lang="en-US" dirty="0"/>
              <a:t>Average processing time of the PLC did increase with the wireless baseline due to a programming change to accommodate longer ADS protocol delays in communication.</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48</a:t>
            </a:fld>
            <a:endParaRPr lang="en-US"/>
          </a:p>
        </p:txBody>
      </p:sp>
    </p:spTree>
    <p:extLst>
      <p:ext uri="{BB962C8B-B14F-4D97-AF65-F5344CB8AC3E}">
        <p14:creationId xmlns:p14="http://schemas.microsoft.com/office/powerpoint/2010/main" val="336770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51</a:t>
            </a:fld>
            <a:endParaRPr lang="en-US"/>
          </a:p>
        </p:txBody>
      </p:sp>
    </p:spTree>
    <p:extLst>
      <p:ext uri="{BB962C8B-B14F-4D97-AF65-F5344CB8AC3E}">
        <p14:creationId xmlns:p14="http://schemas.microsoft.com/office/powerpoint/2010/main" val="3213345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Zd</a:t>
            </a:r>
            <a:r>
              <a:rPr lang="en-US" dirty="0"/>
              <a:t> and </a:t>
            </a:r>
            <a:r>
              <a:rPr lang="en-US" dirty="0" err="1"/>
              <a:t>DeltaTbc</a:t>
            </a:r>
            <a:r>
              <a:rPr lang="en-US" dirty="0"/>
              <a:t> are correlated because D-velocity*T</a:t>
            </a:r>
          </a:p>
          <a:p>
            <a:endParaRPr lang="en-US" dirty="0"/>
          </a:p>
          <a:p>
            <a:r>
              <a:rPr lang="en-US" dirty="0"/>
              <a:t>Correlation of </a:t>
            </a:r>
            <a:r>
              <a:rPr lang="en-US" dirty="0" err="1"/>
              <a:t>DeltaTab</a:t>
            </a:r>
            <a:r>
              <a:rPr lang="en-US" dirty="0"/>
              <a:t> and total time are strongly correlated because only Delta Tab is most affected by SIR (later revealed in second paper due to time of zeroing).</a:t>
            </a:r>
          </a:p>
          <a:p>
            <a:endParaRPr lang="en-US" dirty="0"/>
          </a:p>
          <a:p>
            <a:r>
              <a:rPr lang="en-US" dirty="0"/>
              <a:t>Zeroing accomplished by messaging between RC and the Compute box to zero-out sensor.  This message gets delayed by lower SIR’s.</a:t>
            </a:r>
          </a:p>
          <a:p>
            <a:endParaRPr lang="en-US" dirty="0"/>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55</a:t>
            </a:fld>
            <a:endParaRPr lang="en-US"/>
          </a:p>
        </p:txBody>
      </p:sp>
    </p:spTree>
    <p:extLst>
      <p:ext uri="{BB962C8B-B14F-4D97-AF65-F5344CB8AC3E}">
        <p14:creationId xmlns:p14="http://schemas.microsoft.com/office/powerpoint/2010/main" val="741367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58</a:t>
            </a:fld>
            <a:endParaRPr lang="en-US"/>
          </a:p>
        </p:txBody>
      </p:sp>
    </p:spTree>
    <p:extLst>
      <p:ext uri="{BB962C8B-B14F-4D97-AF65-F5344CB8AC3E}">
        <p14:creationId xmlns:p14="http://schemas.microsoft.com/office/powerpoint/2010/main" val="2401380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br>
              <a:rPr lang="en-US" dirty="0"/>
            </a:br>
            <a:r>
              <a:rPr lang="en-US" dirty="0"/>
              <a:t>Bias: Difference between the expected value of the estimates and the actual values.</a:t>
            </a:r>
          </a:p>
          <a:p>
            <a:endParaRPr lang="en-US" dirty="0"/>
          </a:p>
          <a:p>
            <a:r>
              <a:rPr lang="en-US" dirty="0"/>
              <a:t>MSE: Is the mean squared error</a:t>
            </a:r>
          </a:p>
          <a:p>
            <a:endParaRPr lang="en-US" dirty="0"/>
          </a:p>
          <a:p>
            <a:r>
              <a:rPr lang="en-US" dirty="0"/>
              <a:t>Variance: How much the estimate varies around its own expected value</a:t>
            </a:r>
          </a:p>
        </p:txBody>
      </p:sp>
      <p:sp>
        <p:nvSpPr>
          <p:cNvPr id="4" name="Slide Number Placeholder 3"/>
          <p:cNvSpPr>
            <a:spLocks noGrp="1"/>
          </p:cNvSpPr>
          <p:nvPr>
            <p:ph type="sldNum" sz="quarter" idx="5"/>
          </p:nvPr>
        </p:nvSpPr>
        <p:spPr/>
        <p:txBody>
          <a:bodyPr/>
          <a:lstStyle/>
          <a:p>
            <a:fld id="{A3D2185E-8347-4E54-8EB1-DDB1BCBA9F8E}" type="slidenum">
              <a:rPr lang="en-US" smtClean="0"/>
              <a:t>60</a:t>
            </a:fld>
            <a:endParaRPr lang="en-US"/>
          </a:p>
        </p:txBody>
      </p:sp>
    </p:spTree>
    <p:extLst>
      <p:ext uri="{BB962C8B-B14F-4D97-AF65-F5344CB8AC3E}">
        <p14:creationId xmlns:p14="http://schemas.microsoft.com/office/powerpoint/2010/main" val="359844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SysML Modeling Enhancements Application of the model described may be improved upon and incorporated into \</a:t>
            </a:r>
            <a:r>
              <a:rPr lang="en-US" dirty="0" err="1"/>
              <a:t>gls</a:t>
            </a:r>
            <a:r>
              <a:rPr lang="en-US" dirty="0"/>
              <a:t>{cps} simulations.  By using the model and associated constraints, it should be possible to use the blocks defined to parameterize the simulation variables.  Additionally, moving beyond simulation which uses simulation to understand complex systems through empirical analysis, complete mathematical analytical models could be constructed if the fidelity of the \</a:t>
            </a:r>
            <a:r>
              <a:rPr lang="en-US" dirty="0" err="1"/>
              <a:t>gls</a:t>
            </a:r>
            <a:r>
              <a:rPr lang="en-US" dirty="0"/>
              <a:t>{</a:t>
            </a:r>
            <a:r>
              <a:rPr lang="en-US" dirty="0" err="1"/>
              <a:t>sysml</a:t>
            </a:r>
            <a:r>
              <a:rPr lang="en-US" dirty="0"/>
              <a:t>} model is sufficiently refined.</a:t>
            </a:r>
          </a:p>
          <a:p>
            <a:r>
              <a:rPr lang="en-US" dirty="0"/>
              <a:t>	</a:t>
            </a:r>
          </a:p>
          <a:p>
            <a:r>
              <a:rPr lang="en-US" dirty="0"/>
              <a:t>GDB Real-time Integrations A logical next step in applying \</a:t>
            </a:r>
            <a:r>
              <a:rPr lang="en-US" dirty="0" err="1"/>
              <a:t>glspl</a:t>
            </a:r>
            <a:r>
              <a:rPr lang="en-US" dirty="0"/>
              <a:t>{</a:t>
            </a:r>
            <a:r>
              <a:rPr lang="en-US" dirty="0" err="1"/>
              <a:t>gdb</a:t>
            </a:r>
            <a:r>
              <a:rPr lang="en-US" dirty="0"/>
              <a:t>} to \</a:t>
            </a:r>
            <a:r>
              <a:rPr lang="en-US" dirty="0" err="1"/>
              <a:t>glspl</a:t>
            </a:r>
            <a:r>
              <a:rPr lang="en-US" dirty="0"/>
              <a:t>{cps} is to move its application from a post-experiment analysis to a real-time analysis of a live system.  Such an analysis could prove insightful in the prediction of factory workcell performance at near-real-time.  Parallel data collection, cleaning, and insertion strategies could be considered. Further integration and feedback into the production system of information learned from real-time queries is possible to improve overall live performance of the factory.</a:t>
            </a:r>
          </a:p>
          <a:p>
            <a:r>
              <a:rPr lang="en-US" dirty="0"/>
              <a:t>	</a:t>
            </a:r>
          </a:p>
          <a:p>
            <a:r>
              <a:rPr lang="en-US" dirty="0"/>
              <a:t>GDB Schema Improvements During the experimentation with the Cipher query language, we found that some queries led to unusually large and intractable intermediate result sets which resulted in a computer crash regardless of the organization of the query statements themselves.  This problem resulted from a Cartesian product explosion that was never sufficiently explained such that a resolution could be implemented.  It was not clear if this was a result of normalization of the query within the Cipher interpreter or a result of the schema that we developed.  Reorganization of our queries did not help to alleviate this problem which ultimately limited the usefulness of the \</a:t>
            </a:r>
            <a:r>
              <a:rPr lang="en-US" dirty="0" err="1"/>
              <a:t>gls</a:t>
            </a:r>
            <a:r>
              <a:rPr lang="en-US" dirty="0"/>
              <a:t>{</a:t>
            </a:r>
            <a:r>
              <a:rPr lang="en-US" dirty="0" err="1"/>
              <a:t>gdb</a:t>
            </a:r>
            <a:r>
              <a:rPr lang="en-US" dirty="0"/>
              <a:t>}.  The use of \</a:t>
            </a:r>
            <a:r>
              <a:rPr lang="en-US" dirty="0" err="1"/>
              <a:t>glspl</a:t>
            </a:r>
            <a:r>
              <a:rPr lang="en-US" dirty="0"/>
              <a:t>{</a:t>
            </a:r>
            <a:r>
              <a:rPr lang="en-US" dirty="0" err="1"/>
              <a:t>gdb</a:t>
            </a:r>
            <a:r>
              <a:rPr lang="en-US" dirty="0"/>
              <a:t>} was nevertheless proven as it was an essential aid in organization of our very large \</a:t>
            </a:r>
            <a:r>
              <a:rPr lang="en-US" dirty="0" err="1"/>
              <a:t>gls</a:t>
            </a:r>
            <a:r>
              <a:rPr lang="en-US" dirty="0"/>
              <a:t>{cps} data sets produced from experimentation.  For a scientist interested in such deep-dive questions related to database query languages or schema development, this would be an interesting problem.</a:t>
            </a:r>
          </a:p>
          <a:p>
            <a:r>
              <a:rPr lang="en-US" dirty="0"/>
              <a:t>	</a:t>
            </a:r>
          </a:p>
          <a:p>
            <a:r>
              <a:rPr lang="en-US" dirty="0"/>
              <a:t>ML Add More Dimensions Application of our ML framework to a system with more degrees of freedom such as the entire workcell.  In our contributions, the ML framework was applied to a single wireless communication link used to control one robot arm.  When expanded the framework to systems with more dimensions, the application of neural networks with deep learning may be beneficial.</a:t>
            </a:r>
          </a:p>
          <a:p>
            <a:r>
              <a:rPr lang="en-US" dirty="0"/>
              <a:t>	</a:t>
            </a:r>
          </a:p>
          <a:p>
            <a:r>
              <a:rPr lang="en-US" dirty="0"/>
              <a:t>Apply ML to Spectrum Monitoring System] Application of online learning techniques such that our ML framework can learn and adapt as the workcell operates would be beneficial as well.  In the current contribution, the ML framework learns offline from training data and then applies its knowledge to an active system.  This prohibits the system from learning as the wireless network changes over time.  Online techniques could allow for the ML framework to account for a changing spectral environment.</a:t>
            </a:r>
          </a:p>
          <a:p>
            <a:r>
              <a:rPr lang="en-US" dirty="0"/>
              <a:t>	</a:t>
            </a:r>
          </a:p>
          <a:p>
            <a:r>
              <a:rPr lang="en-US" dirty="0"/>
              <a:t>Integrate ML with the Control System] Integration of our \</a:t>
            </a:r>
            <a:r>
              <a:rPr lang="en-US" dirty="0" err="1"/>
              <a:t>gls</a:t>
            </a:r>
            <a:r>
              <a:rPr lang="en-US" dirty="0"/>
              <a:t>{ml} framework with the workcell control system such that the control system can adapt dynamically to interference for example to allow the control system to task preventative actions for safety or to operate in a reduced performance mode.</a:t>
            </a:r>
          </a:p>
        </p:txBody>
      </p:sp>
      <p:sp>
        <p:nvSpPr>
          <p:cNvPr id="4" name="Slide Number Placeholder 3"/>
          <p:cNvSpPr>
            <a:spLocks noGrp="1"/>
          </p:cNvSpPr>
          <p:nvPr>
            <p:ph type="sldNum" sz="quarter" idx="5"/>
          </p:nvPr>
        </p:nvSpPr>
        <p:spPr/>
        <p:txBody>
          <a:bodyPr/>
          <a:lstStyle/>
          <a:p>
            <a:fld id="{A3D2185E-8347-4E54-8EB1-DDB1BCBA9F8E}" type="slidenum">
              <a:rPr lang="en-US" smtClean="0"/>
              <a:t>63</a:t>
            </a:fld>
            <a:endParaRPr lang="en-US"/>
          </a:p>
        </p:txBody>
      </p:sp>
    </p:spTree>
    <p:extLst>
      <p:ext uri="{BB962C8B-B14F-4D97-AF65-F5344CB8AC3E}">
        <p14:creationId xmlns:p14="http://schemas.microsoft.com/office/powerpoint/2010/main" val="57557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It doesn’t make sense to deliver</a:t>
            </a:r>
            <a:r>
              <a:rPr lang="en-US" baseline="0" dirty="0"/>
              <a:t> guidelines without considering the factory performance under different scenarios.</a:t>
            </a:r>
          </a:p>
          <a:p>
            <a:endParaRPr lang="en-US" baseline="0" dirty="0"/>
          </a:p>
          <a:p>
            <a:r>
              <a:rPr lang="en-US" baseline="0" dirty="0"/>
              <a:t>MY APPROACH: Combine my research at NIST with PhD research </a:t>
            </a:r>
            <a:endParaRPr lang="en-US" dirty="0"/>
          </a:p>
        </p:txBody>
      </p:sp>
      <p:sp>
        <p:nvSpPr>
          <p:cNvPr id="4" name="Slide Number Placeholder 3"/>
          <p:cNvSpPr>
            <a:spLocks noGrp="1"/>
          </p:cNvSpPr>
          <p:nvPr>
            <p:ph type="sldNum" sz="quarter" idx="10"/>
          </p:nvPr>
        </p:nvSpPr>
        <p:spPr/>
        <p:txBody>
          <a:bodyPr/>
          <a:lstStyle/>
          <a:p>
            <a:pPr>
              <a:defRPr/>
            </a:pPr>
            <a:fld id="{0358BEDA-53B4-4F07-9CB7-F3049D47A96D}" type="slidenum">
              <a:rPr lang="en-US" altLang="en-US" smtClean="0"/>
              <a:pPr>
                <a:defRPr/>
              </a:pPr>
              <a:t>4</a:t>
            </a:fld>
            <a:endParaRPr lang="en-US" altLang="en-US"/>
          </a:p>
        </p:txBody>
      </p:sp>
    </p:spTree>
    <p:extLst>
      <p:ext uri="{BB962C8B-B14F-4D97-AF65-F5344CB8AC3E}">
        <p14:creationId xmlns:p14="http://schemas.microsoft.com/office/powerpoint/2010/main" val="2924982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Contacts:</a:t>
            </a:r>
          </a:p>
          <a:p>
            <a:r>
              <a:rPr lang="en-US" dirty="0"/>
              <a:t>All collaborators</a:t>
            </a:r>
            <a:r>
              <a:rPr lang="en-US" baseline="0" dirty="0"/>
              <a:t> share a common interest in industrial wireless.  They will all participate and respond to our guidelines document.</a:t>
            </a:r>
            <a:endParaRPr lang="en-US" dirty="0"/>
          </a:p>
          <a:p>
            <a:endParaRPr lang="en-US" dirty="0"/>
          </a:p>
          <a:p>
            <a:r>
              <a:rPr lang="en-US" dirty="0"/>
              <a:t>Honeywell – Phillip Ng (new contact, very interested</a:t>
            </a:r>
            <a:r>
              <a:rPr lang="en-US" baseline="0" dirty="0"/>
              <a:t> in outcomes</a:t>
            </a:r>
            <a:r>
              <a:rPr lang="en-US" dirty="0"/>
              <a:t>)</a:t>
            </a:r>
          </a:p>
          <a:p>
            <a:r>
              <a:rPr lang="en-US" dirty="0"/>
              <a:t>Boeing</a:t>
            </a:r>
            <a:r>
              <a:rPr lang="en-US" baseline="0" dirty="0"/>
              <a:t> - </a:t>
            </a:r>
            <a:r>
              <a:rPr lang="en-US" dirty="0"/>
              <a:t>Al Salour, Bala Chidambaram, Mark Vanhorne  ()</a:t>
            </a:r>
          </a:p>
          <a:p>
            <a:r>
              <a:rPr lang="en-US" dirty="0"/>
              <a:t>Ford</a:t>
            </a:r>
            <a:r>
              <a:rPr lang="en-US" baseline="0" dirty="0"/>
              <a:t> - </a:t>
            </a:r>
            <a:r>
              <a:rPr lang="en-US" dirty="0"/>
              <a:t>Mike Read,</a:t>
            </a:r>
            <a:r>
              <a:rPr lang="en-US" baseline="0" dirty="0"/>
              <a:t> Eric Newman</a:t>
            </a:r>
          </a:p>
          <a:p>
            <a:r>
              <a:rPr lang="en-US" baseline="0" dirty="0"/>
              <a:t>Chevron – Brent Aube, Stacie Smith, Greg Laframboise (retired)</a:t>
            </a:r>
          </a:p>
          <a:p>
            <a:r>
              <a:rPr lang="en-US" baseline="0" dirty="0"/>
              <a:t>Phoenix Contact – Justin Shade, Lee Boice</a:t>
            </a:r>
          </a:p>
          <a:p>
            <a:r>
              <a:rPr lang="en-US" baseline="0" dirty="0"/>
              <a:t>Honeywell: Phillip Ng (new contact)</a:t>
            </a:r>
          </a:p>
          <a:p>
            <a:r>
              <a:rPr lang="en-US" baseline="0" dirty="0"/>
              <a:t>Yokagawa – Toshi Hasegawa</a:t>
            </a:r>
          </a:p>
          <a:p>
            <a:r>
              <a:rPr lang="en-US" baseline="0" dirty="0"/>
              <a:t>WSSC – Jacob Brodsky, review of our guidelines</a:t>
            </a:r>
          </a:p>
          <a:p>
            <a:r>
              <a:rPr lang="en-US" baseline="0" dirty="0" err="1"/>
              <a:t>PiControl</a:t>
            </a:r>
            <a:r>
              <a:rPr lang="en-US" baseline="0" dirty="0"/>
              <a:t> Solutions – Steve Howes  (control design solutions for wireless)</a:t>
            </a:r>
          </a:p>
          <a:p>
            <a:r>
              <a:rPr lang="en-US" baseline="0" dirty="0"/>
              <a:t>IEEE – Various, Victor Huang (IMS), Kim Mann (IES), Pat Kinney (IEEE/DETNET)</a:t>
            </a:r>
          </a:p>
          <a:p>
            <a:r>
              <a:rPr lang="en-US" baseline="0" dirty="0"/>
              <a:t>ISA – Jay Werb, Sterling </a:t>
            </a:r>
            <a:r>
              <a:rPr lang="en-US" baseline="0" dirty="0" err="1"/>
              <a:t>Rooke</a:t>
            </a:r>
            <a:r>
              <a:rPr lang="en-US" baseline="0" dirty="0"/>
              <a:t>, Herman </a:t>
            </a:r>
            <a:r>
              <a:rPr lang="en-US" baseline="0" dirty="0" err="1"/>
              <a:t>Storey</a:t>
            </a:r>
            <a:endParaRPr lang="en-US" baseline="0" dirty="0"/>
          </a:p>
          <a:p>
            <a:r>
              <a:rPr lang="en-US" baseline="0" dirty="0"/>
              <a:t>UMD – Shuvra Bhattacharya</a:t>
            </a:r>
          </a:p>
          <a:p>
            <a:r>
              <a:rPr lang="en-US" baseline="0" dirty="0"/>
              <a:t>Michigan – Wayne Stark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Delware</a:t>
            </a:r>
            <a:r>
              <a:rPr lang="en-US" baseline="0" dirty="0"/>
              <a:t> - </a:t>
            </a:r>
            <a:r>
              <a:rPr lang="en-US" sz="1200" kern="1200" dirty="0">
                <a:solidFill>
                  <a:schemeClr val="tx1"/>
                </a:solidFill>
                <a:effectLst/>
                <a:latin typeface="+mn-lt"/>
                <a:ea typeface="+mn-ea"/>
                <a:cs typeface="+mn-cs"/>
              </a:rPr>
              <a:t>Chien-Chung</a:t>
            </a:r>
            <a:r>
              <a:rPr lang="en-US" sz="1200" kern="1200" baseline="0" dirty="0">
                <a:solidFill>
                  <a:schemeClr val="tx1"/>
                </a:solidFill>
                <a:effectLst/>
                <a:latin typeface="+mn-lt"/>
                <a:ea typeface="+mn-ea"/>
                <a:cs typeface="+mn-cs"/>
              </a:rPr>
              <a:t> Shen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Ultra-3eTI – John </a:t>
            </a:r>
            <a:r>
              <a:rPr lang="en-US" sz="1200" kern="1200" baseline="0" dirty="0" err="1">
                <a:solidFill>
                  <a:schemeClr val="tx1"/>
                </a:solidFill>
                <a:effectLst/>
                <a:latin typeface="+mn-lt"/>
                <a:ea typeface="+mn-ea"/>
                <a:cs typeface="+mn-cs"/>
              </a:rPr>
              <a:t>Fosssaceca</a:t>
            </a:r>
            <a:r>
              <a:rPr lang="en-US" sz="1200" kern="1200" baseline="0" dirty="0">
                <a:solidFill>
                  <a:schemeClr val="tx1"/>
                </a:solidFill>
                <a:effectLst/>
                <a:latin typeface="+mn-lt"/>
                <a:ea typeface="+mn-ea"/>
                <a:cs typeface="+mn-cs"/>
              </a:rPr>
              <a:t> (he left for ARL)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5</a:t>
            </a:fld>
            <a:endParaRPr lang="en-US"/>
          </a:p>
        </p:txBody>
      </p:sp>
    </p:spTree>
    <p:extLst>
      <p:ext uri="{BB962C8B-B14F-4D97-AF65-F5344CB8AC3E}">
        <p14:creationId xmlns:p14="http://schemas.microsoft.com/office/powerpoint/2010/main" val="2242861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BBAB0-9237-B245-A856-D2137FAF3A17}" type="slidenum">
              <a:rPr lang="en-US" smtClean="0"/>
              <a:t>16</a:t>
            </a:fld>
            <a:endParaRPr lang="en-US"/>
          </a:p>
        </p:txBody>
      </p:sp>
    </p:spTree>
    <p:extLst>
      <p:ext uri="{BB962C8B-B14F-4D97-AF65-F5344CB8AC3E}">
        <p14:creationId xmlns:p14="http://schemas.microsoft.com/office/powerpoint/2010/main" val="3307091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20</a:t>
            </a:fld>
            <a:endParaRPr lang="en-US"/>
          </a:p>
        </p:txBody>
      </p:sp>
    </p:spTree>
    <p:extLst>
      <p:ext uri="{BB962C8B-B14F-4D97-AF65-F5344CB8AC3E}">
        <p14:creationId xmlns:p14="http://schemas.microsoft.com/office/powerpoint/2010/main" val="130389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Neo4J chosen:</a:t>
            </a:r>
          </a:p>
          <a:p>
            <a:pPr marL="228600" indent="-228600">
              <a:buAutoNum type="arabicParenR"/>
            </a:pPr>
            <a:r>
              <a:rPr lang="en-US" dirty="0"/>
              <a:t>Free – no cost</a:t>
            </a:r>
          </a:p>
          <a:p>
            <a:pPr marL="228600" indent="-228600">
              <a:buAutoNum type="arabicParenR"/>
            </a:pPr>
            <a:r>
              <a:rPr lang="en-US" dirty="0"/>
              <a:t>Supports Python</a:t>
            </a:r>
          </a:p>
          <a:p>
            <a:pPr marL="228600" indent="-228600">
              <a:buAutoNum type="arabicParenR"/>
            </a:pPr>
            <a:r>
              <a:rPr lang="en-US" dirty="0"/>
              <a:t>Good reviews - seems to be the most popular</a:t>
            </a:r>
          </a:p>
        </p:txBody>
      </p:sp>
      <p:sp>
        <p:nvSpPr>
          <p:cNvPr id="4" name="Slide Number Placeholder 3"/>
          <p:cNvSpPr>
            <a:spLocks noGrp="1"/>
          </p:cNvSpPr>
          <p:nvPr>
            <p:ph type="sldNum" sz="quarter" idx="5"/>
          </p:nvPr>
        </p:nvSpPr>
        <p:spPr/>
        <p:txBody>
          <a:bodyPr/>
          <a:lstStyle/>
          <a:p>
            <a:fld id="{A3D2185E-8347-4E54-8EB1-DDB1BCBA9F8E}" type="slidenum">
              <a:rPr lang="en-US" smtClean="0"/>
              <a:t>41</a:t>
            </a:fld>
            <a:endParaRPr lang="en-US"/>
          </a:p>
        </p:txBody>
      </p:sp>
    </p:spTree>
    <p:extLst>
      <p:ext uri="{BB962C8B-B14F-4D97-AF65-F5344CB8AC3E}">
        <p14:creationId xmlns:p14="http://schemas.microsoft.com/office/powerpoint/2010/main" val="190427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Post-import tuning:  Applies the timing information of the messages with the Wi-Fi sniffer reports to connect QoS reports with the messages.  This is used to form the COVERED relationship.  Python was used to process the CSV export and add new relationships to the database for existing nodes.</a:t>
            </a:r>
          </a:p>
        </p:txBody>
      </p:sp>
      <p:sp>
        <p:nvSpPr>
          <p:cNvPr id="4" name="Slide Number Placeholder 3"/>
          <p:cNvSpPr>
            <a:spLocks noGrp="1"/>
          </p:cNvSpPr>
          <p:nvPr>
            <p:ph type="sldNum" sz="quarter" idx="5"/>
          </p:nvPr>
        </p:nvSpPr>
        <p:spPr/>
        <p:txBody>
          <a:bodyPr/>
          <a:lstStyle/>
          <a:p>
            <a:fld id="{A3D2185E-8347-4E54-8EB1-DDB1BCBA9F8E}" type="slidenum">
              <a:rPr lang="en-US" smtClean="0"/>
              <a:t>42</a:t>
            </a:fld>
            <a:endParaRPr lang="en-US"/>
          </a:p>
        </p:txBody>
      </p:sp>
    </p:spTree>
    <p:extLst>
      <p:ext uri="{BB962C8B-B14F-4D97-AF65-F5344CB8AC3E}">
        <p14:creationId xmlns:p14="http://schemas.microsoft.com/office/powerpoint/2010/main" val="3249214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 using arrow tool on Internet</a:t>
            </a:r>
          </a:p>
        </p:txBody>
      </p:sp>
      <p:sp>
        <p:nvSpPr>
          <p:cNvPr id="4" name="Slide Number Placeholder 3"/>
          <p:cNvSpPr>
            <a:spLocks noGrp="1"/>
          </p:cNvSpPr>
          <p:nvPr>
            <p:ph type="sldNum" sz="quarter" idx="5"/>
          </p:nvPr>
        </p:nvSpPr>
        <p:spPr/>
        <p:txBody>
          <a:bodyPr/>
          <a:lstStyle/>
          <a:p>
            <a:fld id="{A3D2185E-8347-4E54-8EB1-DDB1BCBA9F8E}" type="slidenum">
              <a:rPr lang="en-US" smtClean="0"/>
              <a:t>45</a:t>
            </a:fld>
            <a:endParaRPr lang="en-US"/>
          </a:p>
        </p:txBody>
      </p:sp>
    </p:spTree>
    <p:extLst>
      <p:ext uri="{BB962C8B-B14F-4D97-AF65-F5344CB8AC3E}">
        <p14:creationId xmlns:p14="http://schemas.microsoft.com/office/powerpoint/2010/main" val="39164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show inheritance in the realized graph.</a:t>
            </a:r>
          </a:p>
          <a:p>
            <a:endParaRPr lang="en-US" dirty="0"/>
          </a:p>
          <a:p>
            <a:r>
              <a:rPr lang="en-US" sz="1200" b="0" i="0" u="none" strike="noStrike" kern="1200" baseline="0" dirty="0">
                <a:solidFill>
                  <a:schemeClr val="tx1"/>
                </a:solidFill>
                <a:latin typeface="+mn-lt"/>
                <a:ea typeface="+mn-ea"/>
                <a:cs typeface="+mn-cs"/>
              </a:rPr>
              <a:t>call </a:t>
            </a:r>
            <a:r>
              <a:rPr lang="en-US" sz="1200" b="0" i="0" u="none" strike="noStrike" kern="1200" baseline="0" dirty="0" err="1">
                <a:solidFill>
                  <a:schemeClr val="tx1"/>
                </a:solidFill>
                <a:latin typeface="+mn-lt"/>
                <a:ea typeface="+mn-ea"/>
                <a:cs typeface="+mn-cs"/>
              </a:rPr>
              <a:t>db.schema.visualization</a:t>
            </a:r>
            <a:r>
              <a:rPr lang="en-US" sz="1200" b="0" i="0" u="none" strike="noStrike" kern="1200" baseline="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3D2185E-8347-4E54-8EB1-DDB1BCBA9F8E}" type="slidenum">
              <a:rPr lang="en-US" smtClean="0"/>
              <a:t>46</a:t>
            </a:fld>
            <a:endParaRPr lang="en-US"/>
          </a:p>
        </p:txBody>
      </p:sp>
    </p:spTree>
    <p:extLst>
      <p:ext uri="{BB962C8B-B14F-4D97-AF65-F5344CB8AC3E}">
        <p14:creationId xmlns:p14="http://schemas.microsoft.com/office/powerpoint/2010/main" val="2941045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33A8C-2D5B-4233-BE84-E65D2D632A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8A0BB-81F7-47B7-BDB1-BBEE9828E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2E4E0E-DA41-4FEB-8BD9-5BCE059ABECD}"/>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5" name="Footer Placeholder 4">
            <a:extLst>
              <a:ext uri="{FF2B5EF4-FFF2-40B4-BE49-F238E27FC236}">
                <a16:creationId xmlns:a16="http://schemas.microsoft.com/office/drawing/2014/main" id="{EE0573E1-04D3-46D5-9C48-EAD8810B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2DFCE-70C1-42AC-B0D6-229A79C475BE}"/>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049512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49A6-880E-4618-99BA-8AB0CAAC89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D19C8E-0F8C-4C17-8BEF-95FF6FC098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0EEE0-D15C-401C-A398-CFAE46438D0A}"/>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5" name="Footer Placeholder 4">
            <a:extLst>
              <a:ext uri="{FF2B5EF4-FFF2-40B4-BE49-F238E27FC236}">
                <a16:creationId xmlns:a16="http://schemas.microsoft.com/office/drawing/2014/main" id="{9821BAB0-8E92-4BEC-9849-50538C33F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9C354-E587-4DEE-8BF0-7A02558DC73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16791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355FD-EBEC-4B3A-91DE-F6D6AF2A07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02B4BC-3B04-4502-AF01-C1DA521218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35618-0F4E-464B-BF36-72D0EE8ADA05}"/>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5" name="Footer Placeholder 4">
            <a:extLst>
              <a:ext uri="{FF2B5EF4-FFF2-40B4-BE49-F238E27FC236}">
                <a16:creationId xmlns:a16="http://schemas.microsoft.com/office/drawing/2014/main" id="{1555CAFA-5D75-409E-8553-91746A6F7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63DD9-8A9B-4663-8DF0-0146C4442A35}"/>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423167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ACA2-4C76-44E5-96CB-D15181393AFD}"/>
              </a:ext>
            </a:extLst>
          </p:cNvPr>
          <p:cNvSpPr>
            <a:spLocks noGrp="1"/>
          </p:cNvSpPr>
          <p:nvPr>
            <p:ph type="title"/>
          </p:nvPr>
        </p:nvSpPr>
        <p:spPr>
          <a:xfrm>
            <a:off x="820503" y="52461"/>
            <a:ext cx="10515600" cy="915035"/>
          </a:xfrm>
        </p:spPr>
        <p:txBody>
          <a:bodyPr>
            <a:normAutofit/>
          </a:bodyPr>
          <a:lstStyle>
            <a:lvl1pPr>
              <a:defRPr sz="3000"/>
            </a:lvl1pPr>
          </a:lstStyle>
          <a:p>
            <a:r>
              <a:rPr lang="en-US"/>
              <a:t>Click to edit Master title style</a:t>
            </a:r>
            <a:endParaRPr lang="en-US" dirty="0"/>
          </a:p>
        </p:txBody>
      </p:sp>
      <p:sp>
        <p:nvSpPr>
          <p:cNvPr id="6" name="Date Placeholder 3">
            <a:extLst>
              <a:ext uri="{FF2B5EF4-FFF2-40B4-BE49-F238E27FC236}">
                <a16:creationId xmlns:a16="http://schemas.microsoft.com/office/drawing/2014/main" id="{D9C8D154-0188-4088-8A9E-782A3116EC79}"/>
              </a:ext>
            </a:extLst>
          </p:cNvPr>
          <p:cNvSpPr txBox="1">
            <a:spLocks/>
          </p:cNvSpPr>
          <p:nvPr/>
        </p:nvSpPr>
        <p:spPr>
          <a:xfrm>
            <a:off x="2" y="6491460"/>
            <a:ext cx="820503" cy="365125"/>
          </a:xfrm>
          <a:prstGeom prst="rect">
            <a:avLst/>
          </a:prstGeom>
        </p:spPr>
        <p:txBody>
          <a:bodyPr vert="horz" lIns="68580" tIns="34290" rIns="68580" bIns="34290" rtlCol="0" anchor="ctr"/>
          <a:lstStyle>
            <a:defPPr>
              <a:defRPr lang="en-US"/>
            </a:defPPr>
            <a:lvl1pPr marL="0" algn="l" defTabSz="914400" rtl="0" eaLnBrk="1" latinLnBrk="0" hangingPunct="1">
              <a:defRPr sz="11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D5593E4-B59D-4C34-8138-F495A9B55177}" type="datetimeFigureOut">
              <a:rPr lang="en-US" sz="750" smtClean="0"/>
              <a:pPr algn="ctr"/>
              <a:t>9/23/2020</a:t>
            </a:fld>
            <a:endParaRPr lang="en-US" sz="750" dirty="0"/>
          </a:p>
        </p:txBody>
      </p:sp>
      <p:sp>
        <p:nvSpPr>
          <p:cNvPr id="7" name="Slide Number Placeholder 5">
            <a:extLst>
              <a:ext uri="{FF2B5EF4-FFF2-40B4-BE49-F238E27FC236}">
                <a16:creationId xmlns:a16="http://schemas.microsoft.com/office/drawing/2014/main" id="{8496C822-3322-4658-ACB2-EDD8D38AABDF}"/>
              </a:ext>
            </a:extLst>
          </p:cNvPr>
          <p:cNvSpPr txBox="1">
            <a:spLocks/>
          </p:cNvSpPr>
          <p:nvPr/>
        </p:nvSpPr>
        <p:spPr>
          <a:xfrm>
            <a:off x="1" y="6126335"/>
            <a:ext cx="753035" cy="365125"/>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dirty="0"/>
              <a:t>Slide </a:t>
            </a:r>
            <a:fld id="{D23974E0-43FB-4467-B60D-71F008879FB6}" type="slidenum">
              <a:rPr lang="en-US" sz="900" smtClean="0"/>
              <a:pPr algn="ctr"/>
              <a:t>‹#›</a:t>
            </a:fld>
            <a:endParaRPr lang="en-US" sz="900" dirty="0"/>
          </a:p>
        </p:txBody>
      </p:sp>
      <p:sp>
        <p:nvSpPr>
          <p:cNvPr id="5" name="Vertical Text Placeholder 9"/>
          <p:cNvSpPr>
            <a:spLocks noGrp="1"/>
          </p:cNvSpPr>
          <p:nvPr>
            <p:ph type="body" orient="vert" sz="quarter" idx="10" hasCustomPrompt="1"/>
          </p:nvPr>
        </p:nvSpPr>
        <p:spPr>
          <a:xfrm rot="10800000">
            <a:off x="111127" y="1079504"/>
            <a:ext cx="534988" cy="4930775"/>
          </a:xfrm>
        </p:spPr>
        <p:txBody>
          <a:bodyPr vert="vert" anchor="ctr" anchorCtr="0">
            <a:normAutofit/>
          </a:bodyPr>
          <a:lstStyle>
            <a:lvl1pPr marL="0" indent="0" algn="ctr">
              <a:buNone/>
              <a:defRPr baseline="0">
                <a:solidFill>
                  <a:schemeClr val="bg1">
                    <a:lumMod val="85000"/>
                  </a:schemeClr>
                </a:solidFill>
              </a:defRPr>
            </a:lvl1pPr>
          </a:lstStyle>
          <a:p>
            <a:pPr lvl="0"/>
            <a:r>
              <a:rPr lang="en-US" dirty="0"/>
              <a:t>Click to Add Section Title</a:t>
            </a:r>
          </a:p>
        </p:txBody>
      </p:sp>
      <p:sp>
        <p:nvSpPr>
          <p:cNvPr id="8" name="Slide Number Placeholder 8">
            <a:extLst>
              <a:ext uri="{FF2B5EF4-FFF2-40B4-BE49-F238E27FC236}">
                <a16:creationId xmlns:a16="http://schemas.microsoft.com/office/drawing/2014/main" id="{E64F5226-08DA-4FBE-84D5-BBC6709E5AD7}"/>
              </a:ext>
            </a:extLst>
          </p:cNvPr>
          <p:cNvSpPr>
            <a:spLocks noGrp="1"/>
          </p:cNvSpPr>
          <p:nvPr>
            <p:ph type="sldNum" sz="quarter" idx="12"/>
          </p:nvPr>
        </p:nvSpPr>
        <p:spPr>
          <a:xfrm>
            <a:off x="9448800" y="6492879"/>
            <a:ext cx="2743200" cy="365125"/>
          </a:xfrm>
        </p:spPr>
        <p:txBody>
          <a:bodyPr/>
          <a:lstStyle/>
          <a:p>
            <a:fld id="{4ADE0CFD-01BE-364D-933E-9BB6EAD6A48F}" type="slidenum">
              <a:rPr lang="en-US" smtClean="0"/>
              <a:t>‹#›</a:t>
            </a:fld>
            <a:endParaRPr lang="en-US"/>
          </a:p>
        </p:txBody>
      </p:sp>
    </p:spTree>
    <p:extLst>
      <p:ext uri="{BB962C8B-B14F-4D97-AF65-F5344CB8AC3E}">
        <p14:creationId xmlns:p14="http://schemas.microsoft.com/office/powerpoint/2010/main" val="2261624841"/>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71EE-72DB-49FB-8EAF-672E712AB8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515A2C-50E9-45D1-8779-881D048ADB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B22D-159B-45BE-9539-7D295C0EB322}"/>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5" name="Footer Placeholder 4">
            <a:extLst>
              <a:ext uri="{FF2B5EF4-FFF2-40B4-BE49-F238E27FC236}">
                <a16:creationId xmlns:a16="http://schemas.microsoft.com/office/drawing/2014/main" id="{625E9083-67AC-4C38-B802-0AFE8E61CA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49C29-36ED-46E9-94A2-E07C442FB5BD}"/>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557901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09A7-2A76-49F0-BA58-DE65A3F08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BD6BDC-7FC2-4B89-BC55-3DD877A824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7690C3-ECDA-454B-970D-6B446DF926E9}"/>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5" name="Footer Placeholder 4">
            <a:extLst>
              <a:ext uri="{FF2B5EF4-FFF2-40B4-BE49-F238E27FC236}">
                <a16:creationId xmlns:a16="http://schemas.microsoft.com/office/drawing/2014/main" id="{0EA9A0C0-020E-4B29-B2F4-95F2A5471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78FBC-73F2-4721-ABBA-9DB193A601E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0441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DBC3A-A881-4A0B-86DD-8469C421FC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610126-2D5C-4265-99F7-A0F247ABC1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31F9AA-1863-4052-9DBC-7CD677B0A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38FAB3-D3D6-4B67-96F0-A5519269550A}"/>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6" name="Footer Placeholder 5">
            <a:extLst>
              <a:ext uri="{FF2B5EF4-FFF2-40B4-BE49-F238E27FC236}">
                <a16:creationId xmlns:a16="http://schemas.microsoft.com/office/drawing/2014/main" id="{049344D5-4ED6-4BCB-9DE1-1ACFCD7A8E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0F37D0-C3FE-4B0D-99B4-CF00084FA891}"/>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97454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16FCE-EB08-4C4D-8D24-F79C39EE87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C1B256-93A0-4DE6-9EE4-DBF9108B3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9F1817-12FC-4D4F-A196-CD69343C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02B51-B32B-4F11-B383-DE219D2919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2E4FF-7716-43C9-A16B-A8F89E00A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93E562-7785-4D07-89B8-28A1CD9670A9}"/>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8" name="Footer Placeholder 7">
            <a:extLst>
              <a:ext uri="{FF2B5EF4-FFF2-40B4-BE49-F238E27FC236}">
                <a16:creationId xmlns:a16="http://schemas.microsoft.com/office/drawing/2014/main" id="{9244FB6B-3A6E-4F5B-A0A0-D6D6F6D92E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51F3D7-F20F-4B34-B760-701D42DEE53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488969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B4E0-1499-4A66-B507-63E9C4172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CDBA1F-2115-4BD1-A454-AA3DB2EFF942}"/>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4" name="Footer Placeholder 3">
            <a:extLst>
              <a:ext uri="{FF2B5EF4-FFF2-40B4-BE49-F238E27FC236}">
                <a16:creationId xmlns:a16="http://schemas.microsoft.com/office/drawing/2014/main" id="{5C8B05E0-362B-4B5B-B93C-68FB01B708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D2B6C2-6C15-45D3-A3AB-AE700BE7E410}"/>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95276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DC4FD-F74F-40E7-8D33-DF241A2BC45E}"/>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3" name="Footer Placeholder 2">
            <a:extLst>
              <a:ext uri="{FF2B5EF4-FFF2-40B4-BE49-F238E27FC236}">
                <a16:creationId xmlns:a16="http://schemas.microsoft.com/office/drawing/2014/main" id="{2C317DE4-C0A2-4422-AB66-1BFE2FC78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8E5B34-510A-42EA-A57A-9316D761372C}"/>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132393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BBDE-AAF4-4A40-A2DD-3FB0F825FD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11D65B-83CC-4629-96A9-4BEF4B2A3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DA65E-6084-4140-B768-874562C2A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97A6B2-B410-46CD-8206-4F7F92DA7BA3}"/>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6" name="Footer Placeholder 5">
            <a:extLst>
              <a:ext uri="{FF2B5EF4-FFF2-40B4-BE49-F238E27FC236}">
                <a16:creationId xmlns:a16="http://schemas.microsoft.com/office/drawing/2014/main" id="{E404A898-6AB8-48C4-ACD0-6FE668763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C97EA-A23B-4536-AE06-BC7282F4708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318784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1BDD-CC77-4D5F-931C-C0A095C30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97780-67B8-4309-BECC-06714E1EF6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CA879C-E84E-4951-8014-F7E4C2BC8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108B0-6B71-4467-88C5-6A5AA1EA86B4}"/>
              </a:ext>
            </a:extLst>
          </p:cNvPr>
          <p:cNvSpPr>
            <a:spLocks noGrp="1"/>
          </p:cNvSpPr>
          <p:nvPr>
            <p:ph type="dt" sz="half" idx="10"/>
          </p:nvPr>
        </p:nvSpPr>
        <p:spPr/>
        <p:txBody>
          <a:bodyPr/>
          <a:lstStyle/>
          <a:p>
            <a:fld id="{511FF1FC-EC92-4C33-B444-88B57DDD2087}" type="datetimeFigureOut">
              <a:rPr lang="en-US" smtClean="0"/>
              <a:t>9/23/2020</a:t>
            </a:fld>
            <a:endParaRPr lang="en-US"/>
          </a:p>
        </p:txBody>
      </p:sp>
      <p:sp>
        <p:nvSpPr>
          <p:cNvPr id="6" name="Footer Placeholder 5">
            <a:extLst>
              <a:ext uri="{FF2B5EF4-FFF2-40B4-BE49-F238E27FC236}">
                <a16:creationId xmlns:a16="http://schemas.microsoft.com/office/drawing/2014/main" id="{E003C5A8-7908-4FBA-A440-623BAFDF4D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A5167-0267-4D18-9A27-FBF46E7F54E3}"/>
              </a:ext>
            </a:extLst>
          </p:cNvPr>
          <p:cNvSpPr>
            <a:spLocks noGrp="1"/>
          </p:cNvSpPr>
          <p:nvPr>
            <p:ph type="sldNum" sz="quarter" idx="12"/>
          </p:nvPr>
        </p:nvSpPr>
        <p:spPr/>
        <p:txBody>
          <a:bodyPr/>
          <a:lstStyle/>
          <a:p>
            <a:fld id="{A69CDD17-BE34-4BBB-B429-4315AF6F93C6}" type="slidenum">
              <a:rPr lang="en-US" smtClean="0"/>
              <a:t>‹#›</a:t>
            </a:fld>
            <a:endParaRPr lang="en-US"/>
          </a:p>
        </p:txBody>
      </p:sp>
    </p:spTree>
    <p:extLst>
      <p:ext uri="{BB962C8B-B14F-4D97-AF65-F5344CB8AC3E}">
        <p14:creationId xmlns:p14="http://schemas.microsoft.com/office/powerpoint/2010/main" val="273041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4E4E7C-DE1C-4F27-AC30-E776464985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E8C877-EA3D-4031-A8DE-2011363FE4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CEBA4-3E9C-4578-A7D2-F6294D61C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511FF1FC-EC92-4C33-B444-88B57DDD2087}" type="datetimeFigureOut">
              <a:rPr lang="en-US" smtClean="0"/>
              <a:pPr/>
              <a:t>9/23/2020</a:t>
            </a:fld>
            <a:endParaRPr lang="en-US"/>
          </a:p>
        </p:txBody>
      </p:sp>
      <p:sp>
        <p:nvSpPr>
          <p:cNvPr id="5" name="Footer Placeholder 4">
            <a:extLst>
              <a:ext uri="{FF2B5EF4-FFF2-40B4-BE49-F238E27FC236}">
                <a16:creationId xmlns:a16="http://schemas.microsoft.com/office/drawing/2014/main" id="{6B7A438E-98AE-45C6-B6C1-EEAE7EC3A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endParaRPr lang="en-US"/>
          </a:p>
        </p:txBody>
      </p:sp>
      <p:sp>
        <p:nvSpPr>
          <p:cNvPr id="6" name="Slide Number Placeholder 5">
            <a:extLst>
              <a:ext uri="{FF2B5EF4-FFF2-40B4-BE49-F238E27FC236}">
                <a16:creationId xmlns:a16="http://schemas.microsoft.com/office/drawing/2014/main" id="{AF580016-A0D8-401A-AB91-93763DAA0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A69CDD17-BE34-4BBB-B429-4315AF6F93C6}" type="slidenum">
              <a:rPr lang="en-US" smtClean="0"/>
              <a:pPr/>
              <a:t>‹#›</a:t>
            </a:fld>
            <a:endParaRPr lang="en-US"/>
          </a:p>
        </p:txBody>
      </p:sp>
    </p:spTree>
    <p:extLst>
      <p:ext uri="{BB962C8B-B14F-4D97-AF65-F5344CB8AC3E}">
        <p14:creationId xmlns:p14="http://schemas.microsoft.com/office/powerpoint/2010/main" val="279999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36.jpeg"/><Relationship Id="rId4" Type="http://schemas.openxmlformats.org/officeDocument/2006/relationships/image" Target="../media/image40.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testbedvideoedited.mp4" TargetMode="External"/><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jpeg"/><Relationship Id="rId4" Type="http://schemas.openxmlformats.org/officeDocument/2006/relationships/image" Target="../media/image3.jpe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pn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jpe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gif"/><Relationship Id="rId15" Type="http://schemas.openxmlformats.org/officeDocument/2006/relationships/image" Target="../media/image17.gif"/><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8.emf"/></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6.jpe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3274-25F8-4A63-80D0-9C7CED58F001}"/>
              </a:ext>
            </a:extLst>
          </p:cNvPr>
          <p:cNvSpPr>
            <a:spLocks noGrp="1"/>
          </p:cNvSpPr>
          <p:nvPr>
            <p:ph type="ctrTitle"/>
          </p:nvPr>
        </p:nvSpPr>
        <p:spPr/>
        <p:txBody>
          <a:bodyPr anchor="ctr">
            <a:noAutofit/>
          </a:bodyPr>
          <a:lstStyle/>
          <a:p>
            <a:r>
              <a:rPr lang="en-US" sz="3200" dirty="0"/>
              <a:t>Performance Estimation, Testing, and Control of Cyber-Physical Systems Employing Non-Ideal Communications Networks</a:t>
            </a:r>
            <a:endParaRPr lang="en-US" sz="1600" dirty="0"/>
          </a:p>
        </p:txBody>
      </p:sp>
      <p:sp>
        <p:nvSpPr>
          <p:cNvPr id="3" name="Subtitle 2">
            <a:extLst>
              <a:ext uri="{FF2B5EF4-FFF2-40B4-BE49-F238E27FC236}">
                <a16:creationId xmlns:a16="http://schemas.microsoft.com/office/drawing/2014/main" id="{F624770E-DDE9-457A-8863-B9C7F15CE81F}"/>
              </a:ext>
            </a:extLst>
          </p:cNvPr>
          <p:cNvSpPr>
            <a:spLocks noGrp="1"/>
          </p:cNvSpPr>
          <p:nvPr>
            <p:ph type="subTitle" idx="1"/>
          </p:nvPr>
        </p:nvSpPr>
        <p:spPr/>
        <p:txBody>
          <a:bodyPr/>
          <a:lstStyle/>
          <a:p>
            <a:r>
              <a:rPr lang="en-US" dirty="0"/>
              <a:t>Richard Candell</a:t>
            </a:r>
          </a:p>
          <a:p>
            <a:r>
              <a:rPr lang="en-US" dirty="0"/>
              <a:t>PhD Thesis</a:t>
            </a:r>
          </a:p>
          <a:p>
            <a:r>
              <a:rPr lang="en-US" dirty="0"/>
              <a:t>28 September 2020</a:t>
            </a:r>
          </a:p>
          <a:p>
            <a:endParaRPr lang="en-US" dirty="0"/>
          </a:p>
        </p:txBody>
      </p:sp>
    </p:spTree>
    <p:extLst>
      <p:ext uri="{BB962C8B-B14F-4D97-AF65-F5344CB8AC3E}">
        <p14:creationId xmlns:p14="http://schemas.microsoft.com/office/powerpoint/2010/main" val="183139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F9F376-DFAC-4D04-A086-280231FF3CC1}"/>
              </a:ext>
            </a:extLst>
          </p:cNvPr>
          <p:cNvSpPr>
            <a:spLocks noGrp="1"/>
          </p:cNvSpPr>
          <p:nvPr>
            <p:ph type="title"/>
          </p:nvPr>
        </p:nvSpPr>
        <p:spPr/>
        <p:txBody>
          <a:bodyPr/>
          <a:lstStyle/>
          <a:p>
            <a:r>
              <a:rPr lang="en-US" dirty="0"/>
              <a:t>Addressing Emerging Needs</a:t>
            </a:r>
          </a:p>
        </p:txBody>
      </p:sp>
      <p:sp>
        <p:nvSpPr>
          <p:cNvPr id="2" name="Vertical Text Placeholder 1">
            <a:extLst>
              <a:ext uri="{FF2B5EF4-FFF2-40B4-BE49-F238E27FC236}">
                <a16:creationId xmlns:a16="http://schemas.microsoft.com/office/drawing/2014/main" id="{954E4C6C-A720-46C1-A3AD-982A6282379E}"/>
              </a:ext>
            </a:extLst>
          </p:cNvPr>
          <p:cNvSpPr>
            <a:spLocks noGrp="1"/>
          </p:cNvSpPr>
          <p:nvPr>
            <p:ph type="body" orient="vert" sz="quarter" idx="10"/>
          </p:nvPr>
        </p:nvSpPr>
        <p:spPr/>
        <p:txBody>
          <a:bodyPr>
            <a:normAutofit lnSpcReduction="10000"/>
          </a:bodyPr>
          <a:lstStyle/>
          <a:p>
            <a:endParaRPr lang="en-US"/>
          </a:p>
        </p:txBody>
      </p:sp>
      <p:graphicFrame>
        <p:nvGraphicFramePr>
          <p:cNvPr id="4" name="Content Placeholder 3">
            <a:extLst>
              <a:ext uri="{FF2B5EF4-FFF2-40B4-BE49-F238E27FC236}">
                <a16:creationId xmlns:a16="http://schemas.microsoft.com/office/drawing/2014/main" id="{FFD99389-4134-4239-9A46-6B68D1D30EA6}"/>
              </a:ext>
            </a:extLst>
          </p:cNvPr>
          <p:cNvGraphicFramePr>
            <a:graphicFrameLocks noGrp="1"/>
          </p:cNvGraphicFramePr>
          <p:nvPr>
            <p:ph idx="4294967295"/>
          </p:nvPr>
        </p:nvGraphicFramePr>
        <p:xfrm>
          <a:off x="769620" y="1011238"/>
          <a:ext cx="10515600" cy="5122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066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Testbed</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2882781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idx="1"/>
          </p:nvPr>
        </p:nvPicPr>
        <p:blipFill>
          <a:blip r:embed="rId2"/>
          <a:stretch>
            <a:fillRect/>
          </a:stretch>
        </p:blipFill>
        <p:spPr>
          <a:xfrm>
            <a:off x="1282333" y="1291392"/>
            <a:ext cx="3496055" cy="4740415"/>
          </a:xfrm>
        </p:spPr>
      </p:pic>
      <p:sp>
        <p:nvSpPr>
          <p:cNvPr id="2" name="Title 1"/>
          <p:cNvSpPr>
            <a:spLocks noGrp="1"/>
          </p:cNvSpPr>
          <p:nvPr>
            <p:ph type="title"/>
          </p:nvPr>
        </p:nvSpPr>
        <p:spPr>
          <a:xfrm>
            <a:off x="1074506" y="469983"/>
            <a:ext cx="10515600" cy="899380"/>
          </a:xfrm>
        </p:spPr>
        <p:txBody>
          <a:bodyPr>
            <a:normAutofit/>
          </a:bodyPr>
          <a:lstStyle/>
          <a:p>
            <a:pPr algn="ctr"/>
            <a:r>
              <a:rPr lang="en-US" sz="3200" dirty="0"/>
              <a:t>NIST Industrial Wireless Testbed</a:t>
            </a:r>
          </a:p>
        </p:txBody>
      </p:sp>
      <p:sp>
        <p:nvSpPr>
          <p:cNvPr id="5" name="Slide Number Placeholder 4"/>
          <p:cNvSpPr>
            <a:spLocks noGrp="1"/>
          </p:cNvSpPr>
          <p:nvPr>
            <p:ph type="sldNum" sz="quarter" idx="12"/>
          </p:nvPr>
        </p:nvSpPr>
        <p:spPr/>
        <p:txBody>
          <a:bodyPr/>
          <a:lstStyle/>
          <a:p>
            <a:fld id="{4ADE0CFD-01BE-364D-933E-9BB6EAD6A48F}" type="slidenum">
              <a:rPr lang="en-US" smtClean="0"/>
              <a:t>12</a:t>
            </a:fld>
            <a:endParaRPr lang="en-US" dirty="0"/>
          </a:p>
        </p:txBody>
      </p:sp>
      <p:sp>
        <p:nvSpPr>
          <p:cNvPr id="4" name="Footer Placeholder 3"/>
          <p:cNvSpPr>
            <a:spLocks noGrp="1"/>
          </p:cNvSpPr>
          <p:nvPr>
            <p:ph type="ftr" sz="quarter" idx="4294967295"/>
          </p:nvPr>
        </p:nvSpPr>
        <p:spPr>
          <a:xfrm>
            <a:off x="0" y="6356350"/>
            <a:ext cx="4114800" cy="365125"/>
          </a:xfrm>
        </p:spPr>
        <p:txBody>
          <a:bodyPr/>
          <a:lstStyle/>
          <a:p>
            <a:r>
              <a:rPr lang="en-US"/>
              <a:t>IEEE 2017 SAS Industrial Wireless Workshop</a:t>
            </a:r>
            <a:endParaRPr lang="en-US" dirty="0"/>
          </a:p>
        </p:txBody>
      </p:sp>
      <p:sp>
        <p:nvSpPr>
          <p:cNvPr id="19" name="TextBox 18"/>
          <p:cNvSpPr txBox="1"/>
          <p:nvPr/>
        </p:nvSpPr>
        <p:spPr>
          <a:xfrm>
            <a:off x="8722857" y="5384664"/>
            <a:ext cx="3110650" cy="646331"/>
          </a:xfrm>
          <a:prstGeom prst="rect">
            <a:avLst/>
          </a:prstGeom>
          <a:solidFill>
            <a:schemeClr val="tx2">
              <a:lumMod val="40000"/>
              <a:lumOff val="60000"/>
            </a:schemeClr>
          </a:solidFill>
        </p:spPr>
        <p:txBody>
          <a:bodyPr wrap="square" rtlCol="0">
            <a:spAutoFit/>
          </a:bodyPr>
          <a:lstStyle/>
          <a:p>
            <a:pPr algn="ctr"/>
            <a:r>
              <a:rPr lang="en-US" dirty="0"/>
              <a:t>Discrete/Fast Processes</a:t>
            </a:r>
          </a:p>
          <a:p>
            <a:pPr algn="ctr"/>
            <a:r>
              <a:rPr lang="en-US" i="1" dirty="0"/>
              <a:t>e.g.</a:t>
            </a:r>
            <a:r>
              <a:rPr lang="en-US" dirty="0"/>
              <a:t> Mechanical Assembly</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96896" y="2201819"/>
            <a:ext cx="3547085" cy="2404006"/>
          </a:xfrm>
          <a:prstGeom prst="rect">
            <a:avLst/>
          </a:prstGeom>
        </p:spPr>
      </p:pic>
      <p:sp>
        <p:nvSpPr>
          <p:cNvPr id="21" name="TextBox 20"/>
          <p:cNvSpPr txBox="1"/>
          <p:nvPr/>
        </p:nvSpPr>
        <p:spPr>
          <a:xfrm>
            <a:off x="5096896" y="5389188"/>
            <a:ext cx="3466389" cy="646331"/>
          </a:xfrm>
          <a:prstGeom prst="rect">
            <a:avLst/>
          </a:prstGeom>
          <a:solidFill>
            <a:schemeClr val="tx2">
              <a:lumMod val="40000"/>
              <a:lumOff val="60000"/>
            </a:schemeClr>
          </a:solidFill>
        </p:spPr>
        <p:txBody>
          <a:bodyPr wrap="square" rtlCol="0">
            <a:spAutoFit/>
          </a:bodyPr>
          <a:lstStyle/>
          <a:p>
            <a:pPr algn="ctr"/>
            <a:r>
              <a:rPr lang="en-US" dirty="0"/>
              <a:t>Slow Processes </a:t>
            </a:r>
          </a:p>
          <a:p>
            <a:pPr algn="ctr"/>
            <a:r>
              <a:rPr lang="en-US" i="1" dirty="0"/>
              <a:t>e.g.</a:t>
            </a:r>
            <a:r>
              <a:rPr lang="en-US" dirty="0"/>
              <a:t> “TESIM” Chemical Reactor</a:t>
            </a:r>
          </a:p>
        </p:txBody>
      </p:sp>
      <p:pic>
        <p:nvPicPr>
          <p:cNvPr id="28" name="Picture 4" descr="https://thumbs.dreamstime.com/z/industrial-robot-sketch-hydraulic-cylinders-40601759.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8932"/>
          <a:stretch/>
        </p:blipFill>
        <p:spPr bwMode="auto">
          <a:xfrm>
            <a:off x="8722857" y="2012316"/>
            <a:ext cx="2867249" cy="27919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257800" y="1369363"/>
            <a:ext cx="3014663" cy="646331"/>
          </a:xfrm>
          <a:prstGeom prst="rect">
            <a:avLst/>
          </a:prstGeom>
          <a:noFill/>
        </p:spPr>
        <p:txBody>
          <a:bodyPr wrap="square" rtlCol="0">
            <a:spAutoFit/>
          </a:bodyPr>
          <a:lstStyle/>
          <a:p>
            <a:pPr algn="ctr"/>
            <a:r>
              <a:rPr lang="en-US" dirty="0"/>
              <a:t>Process </a:t>
            </a:r>
          </a:p>
          <a:p>
            <a:pPr algn="ctr"/>
            <a:r>
              <a:rPr lang="en-US" dirty="0"/>
              <a:t>Control</a:t>
            </a:r>
          </a:p>
        </p:txBody>
      </p:sp>
      <p:sp>
        <p:nvSpPr>
          <p:cNvPr id="11" name="TextBox 10"/>
          <p:cNvSpPr txBox="1"/>
          <p:nvPr/>
        </p:nvSpPr>
        <p:spPr>
          <a:xfrm>
            <a:off x="8770850" y="1352777"/>
            <a:ext cx="3014663" cy="646331"/>
          </a:xfrm>
          <a:prstGeom prst="rect">
            <a:avLst/>
          </a:prstGeom>
          <a:noFill/>
        </p:spPr>
        <p:txBody>
          <a:bodyPr wrap="square" rtlCol="0">
            <a:spAutoFit/>
          </a:bodyPr>
          <a:lstStyle/>
          <a:p>
            <a:pPr algn="ctr"/>
            <a:r>
              <a:rPr lang="en-US" dirty="0"/>
              <a:t>Discrete </a:t>
            </a:r>
          </a:p>
          <a:p>
            <a:pPr algn="ctr"/>
            <a:r>
              <a:rPr lang="en-US" dirty="0"/>
              <a:t>Manufacturing</a:t>
            </a:r>
          </a:p>
        </p:txBody>
      </p:sp>
      <p:sp>
        <p:nvSpPr>
          <p:cNvPr id="12" name="TextBox 11">
            <a:extLst>
              <a:ext uri="{FF2B5EF4-FFF2-40B4-BE49-F238E27FC236}">
                <a16:creationId xmlns:a16="http://schemas.microsoft.com/office/drawing/2014/main" id="{82FB9555-50CD-4D92-830E-05DBFD0BC96B}"/>
              </a:ext>
            </a:extLst>
          </p:cNvPr>
          <p:cNvSpPr txBox="1"/>
          <p:nvPr/>
        </p:nvSpPr>
        <p:spPr>
          <a:xfrm>
            <a:off x="5096896" y="4931656"/>
            <a:ext cx="3466389" cy="369332"/>
          </a:xfrm>
          <a:prstGeom prst="rect">
            <a:avLst/>
          </a:prstGeom>
          <a:noFill/>
        </p:spPr>
        <p:txBody>
          <a:bodyPr wrap="square" rtlCol="0">
            <a:spAutoFit/>
          </a:bodyPr>
          <a:lstStyle/>
          <a:p>
            <a:pPr algn="ctr"/>
            <a:r>
              <a:rPr lang="en-US" i="1" dirty="0"/>
              <a:t>Past Focus</a:t>
            </a:r>
          </a:p>
        </p:txBody>
      </p:sp>
      <p:sp>
        <p:nvSpPr>
          <p:cNvPr id="13" name="TextBox 12">
            <a:extLst>
              <a:ext uri="{FF2B5EF4-FFF2-40B4-BE49-F238E27FC236}">
                <a16:creationId xmlns:a16="http://schemas.microsoft.com/office/drawing/2014/main" id="{56816E81-769E-4C62-BBE8-69CDB2D5B584}"/>
              </a:ext>
            </a:extLst>
          </p:cNvPr>
          <p:cNvSpPr txBox="1"/>
          <p:nvPr/>
        </p:nvSpPr>
        <p:spPr>
          <a:xfrm>
            <a:off x="8722856" y="4931656"/>
            <a:ext cx="3110651" cy="369332"/>
          </a:xfrm>
          <a:prstGeom prst="rect">
            <a:avLst/>
          </a:prstGeom>
          <a:noFill/>
        </p:spPr>
        <p:txBody>
          <a:bodyPr wrap="square" rtlCol="0">
            <a:spAutoFit/>
          </a:bodyPr>
          <a:lstStyle/>
          <a:p>
            <a:pPr algn="ctr"/>
            <a:r>
              <a:rPr lang="en-US" i="1" dirty="0"/>
              <a:t>Current Focus</a:t>
            </a:r>
          </a:p>
        </p:txBody>
      </p:sp>
    </p:spTree>
    <p:extLst>
      <p:ext uri="{BB962C8B-B14F-4D97-AF65-F5344CB8AC3E}">
        <p14:creationId xmlns:p14="http://schemas.microsoft.com/office/powerpoint/2010/main" val="152036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Capability: </a:t>
            </a:r>
            <a:r>
              <a:rPr lang="en-US" i="1" dirty="0"/>
              <a:t>RF Channel Emulator</a:t>
            </a:r>
          </a:p>
        </p:txBody>
      </p:sp>
      <p:pic>
        <p:nvPicPr>
          <p:cNvPr id="2050" name="Picture 2" descr="http://www.i-a-i.com/public/rfnest/images/rfnestsplash.jpg"/>
          <p:cNvPicPr>
            <a:picLocks noGrp="1" noChangeAspect="1" noChangeArrowheads="1"/>
          </p:cNvPicPr>
          <p:nvPr>
            <p:ph sz="half" idx="1"/>
          </p:nvPr>
        </p:nvPicPr>
        <p:blipFill rotWithShape="1">
          <a:blip r:embed="rId2">
            <a:extLst>
              <a:ext uri="{28A0092B-C50C-407E-A947-70E740481C1C}">
                <a14:useLocalDpi xmlns:a14="http://schemas.microsoft.com/office/drawing/2010/main"/>
              </a:ext>
            </a:extLst>
          </a:blip>
          <a:srcRect l="13762" r="13355"/>
          <a:stretch/>
        </p:blipFill>
        <p:spPr bwMode="auto">
          <a:xfrm>
            <a:off x="4543424" y="1830387"/>
            <a:ext cx="7061653" cy="310661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sz="half" idx="2"/>
          </p:nvPr>
        </p:nvSpPr>
        <p:spPr>
          <a:xfrm>
            <a:off x="466725" y="1830387"/>
            <a:ext cx="3962400" cy="4351338"/>
          </a:xfrm>
        </p:spPr>
        <p:txBody>
          <a:bodyPr/>
          <a:lstStyle/>
          <a:p>
            <a:r>
              <a:rPr lang="en-US" dirty="0"/>
              <a:t>Transmission Delay</a:t>
            </a:r>
          </a:p>
          <a:p>
            <a:pPr marL="285750" indent="-285750"/>
            <a:r>
              <a:rPr lang="en-US" dirty="0"/>
              <a:t>Path loss</a:t>
            </a:r>
          </a:p>
          <a:p>
            <a:pPr marL="285750" indent="-285750"/>
            <a:r>
              <a:rPr lang="en-US" dirty="0"/>
              <a:t>Multipath </a:t>
            </a:r>
          </a:p>
          <a:p>
            <a:pPr marL="285750" indent="-285750"/>
            <a:r>
              <a:rPr lang="en-US" dirty="0"/>
              <a:t>Fading</a:t>
            </a:r>
          </a:p>
          <a:p>
            <a:pPr marL="285750" indent="-285750"/>
            <a:r>
              <a:rPr lang="en-US" dirty="0"/>
              <a:t>Interference</a:t>
            </a:r>
          </a:p>
          <a:p>
            <a:pPr marL="285750" indent="-285750"/>
            <a:r>
              <a:rPr lang="en-US" dirty="0"/>
              <a:t>Mobility Radios</a:t>
            </a:r>
          </a:p>
          <a:p>
            <a:pPr marL="285750" indent="-285750"/>
            <a:r>
              <a:rPr lang="en-US" dirty="0"/>
              <a:t>Mobile Surroundings</a:t>
            </a:r>
          </a:p>
        </p:txBody>
      </p:sp>
      <p:sp>
        <p:nvSpPr>
          <p:cNvPr id="5" name="Slide Number Placeholder 4">
            <a:extLst>
              <a:ext uri="{FF2B5EF4-FFF2-40B4-BE49-F238E27FC236}">
                <a16:creationId xmlns:a16="http://schemas.microsoft.com/office/drawing/2014/main" id="{BEE35ACB-9E81-4792-97E4-C08F6AE2742E}"/>
              </a:ext>
            </a:extLst>
          </p:cNvPr>
          <p:cNvSpPr>
            <a:spLocks noGrp="1"/>
          </p:cNvSpPr>
          <p:nvPr>
            <p:ph type="sldNum" sz="quarter" idx="12"/>
          </p:nvPr>
        </p:nvSpPr>
        <p:spPr/>
        <p:txBody>
          <a:bodyPr/>
          <a:lstStyle/>
          <a:p>
            <a:fld id="{61B83EEE-7A84-4698-BB00-D768C7CFD02D}" type="slidenum">
              <a:rPr lang="en-US" smtClean="0"/>
              <a:t>13</a:t>
            </a:fld>
            <a:endParaRPr lang="en-US"/>
          </a:p>
        </p:txBody>
      </p:sp>
      <p:sp>
        <p:nvSpPr>
          <p:cNvPr id="3" name="TextBox 2"/>
          <p:cNvSpPr txBox="1"/>
          <p:nvPr/>
        </p:nvSpPr>
        <p:spPr>
          <a:xfrm>
            <a:off x="5181600" y="5143500"/>
            <a:ext cx="5848350" cy="954107"/>
          </a:xfrm>
          <a:prstGeom prst="rect">
            <a:avLst/>
          </a:prstGeom>
          <a:noFill/>
        </p:spPr>
        <p:txBody>
          <a:bodyPr wrap="square" rtlCol="0">
            <a:spAutoFit/>
          </a:bodyPr>
          <a:lstStyle/>
          <a:p>
            <a:pPr algn="ctr"/>
            <a:r>
              <a:rPr lang="en-US" sz="2800" dirty="0"/>
              <a:t>Recreates the Factory’s Radio Environment in the Lab</a:t>
            </a:r>
          </a:p>
        </p:txBody>
      </p:sp>
    </p:spTree>
    <p:extLst>
      <p:ext uri="{BB962C8B-B14F-4D97-AF65-F5344CB8AC3E}">
        <p14:creationId xmlns:p14="http://schemas.microsoft.com/office/powerpoint/2010/main" val="2442191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DE379-2FFB-48D9-AF50-9CB3C5823778}"/>
              </a:ext>
            </a:extLst>
          </p:cNvPr>
          <p:cNvSpPr>
            <a:spLocks noGrp="1"/>
          </p:cNvSpPr>
          <p:nvPr>
            <p:ph idx="1"/>
          </p:nvPr>
        </p:nvSpPr>
        <p:spPr>
          <a:xfrm>
            <a:off x="487258" y="1446044"/>
            <a:ext cx="6830169" cy="2480702"/>
          </a:xfrm>
        </p:spPr>
        <p:txBody>
          <a:bodyPr>
            <a:normAutofit fontScale="92500"/>
          </a:bodyPr>
          <a:lstStyle/>
          <a:p>
            <a:pPr marL="0" indent="0">
              <a:buNone/>
            </a:pPr>
            <a:r>
              <a:rPr lang="en-US" sz="2400" dirty="0"/>
              <a:t>1 - NIST - Tennessee Eastman chemical plant simulator</a:t>
            </a:r>
          </a:p>
          <a:p>
            <a:pPr marL="0" indent="0">
              <a:buNone/>
            </a:pPr>
            <a:r>
              <a:rPr lang="en-US" sz="2400" dirty="0"/>
              <a:t>2 - NIST - 3D gantry system</a:t>
            </a:r>
          </a:p>
          <a:p>
            <a:pPr marL="0" indent="0">
              <a:buNone/>
            </a:pPr>
            <a:r>
              <a:rPr lang="en-US" sz="2400" dirty="0"/>
              <a:t>3 - NIST - Force seeking apparatus</a:t>
            </a:r>
          </a:p>
          <a:p>
            <a:pPr marL="0" indent="0">
              <a:buNone/>
            </a:pPr>
            <a:r>
              <a:rPr lang="en-US" sz="2400" dirty="0"/>
              <a:t>4 - NIST - Dual-robot machine tending with inspection </a:t>
            </a:r>
          </a:p>
          <a:p>
            <a:pPr marL="0" indent="0">
              <a:buNone/>
            </a:pPr>
            <a:r>
              <a:rPr lang="en-US" sz="2400" dirty="0"/>
              <a:t>5 - Intel Dual-robot tether apparatus using TSN</a:t>
            </a:r>
          </a:p>
        </p:txBody>
      </p:sp>
      <p:sp>
        <p:nvSpPr>
          <p:cNvPr id="2" name="Title 1">
            <a:extLst>
              <a:ext uri="{FF2B5EF4-FFF2-40B4-BE49-F238E27FC236}">
                <a16:creationId xmlns:a16="http://schemas.microsoft.com/office/drawing/2014/main" id="{612E1F93-7927-435E-8829-5E77A13563A6}"/>
              </a:ext>
            </a:extLst>
          </p:cNvPr>
          <p:cNvSpPr>
            <a:spLocks noGrp="1"/>
          </p:cNvSpPr>
          <p:nvPr>
            <p:ph type="title"/>
          </p:nvPr>
        </p:nvSpPr>
        <p:spPr/>
        <p:txBody>
          <a:bodyPr/>
          <a:lstStyle/>
          <a:p>
            <a:r>
              <a:rPr lang="en-US" dirty="0"/>
              <a:t>Past Testbed Incarnations</a:t>
            </a:r>
          </a:p>
        </p:txBody>
      </p:sp>
      <p:grpSp>
        <p:nvGrpSpPr>
          <p:cNvPr id="7" name="Group 6">
            <a:extLst>
              <a:ext uri="{FF2B5EF4-FFF2-40B4-BE49-F238E27FC236}">
                <a16:creationId xmlns:a16="http://schemas.microsoft.com/office/drawing/2014/main" id="{54FD40A6-60BE-44CF-83C6-3582139EA312}"/>
              </a:ext>
            </a:extLst>
          </p:cNvPr>
          <p:cNvGrpSpPr>
            <a:grpSpLocks noChangeAspect="1"/>
          </p:cNvGrpSpPr>
          <p:nvPr/>
        </p:nvGrpSpPr>
        <p:grpSpPr>
          <a:xfrm>
            <a:off x="7203866" y="4282288"/>
            <a:ext cx="2850327" cy="2482944"/>
            <a:chOff x="4762774" y="2783690"/>
            <a:chExt cx="3170797" cy="2762108"/>
          </a:xfrm>
        </p:grpSpPr>
        <p:pic>
          <p:nvPicPr>
            <p:cNvPr id="4" name="Picture 3">
              <a:extLst>
                <a:ext uri="{FF2B5EF4-FFF2-40B4-BE49-F238E27FC236}">
                  <a16:creationId xmlns:a16="http://schemas.microsoft.com/office/drawing/2014/main" id="{0A595134-CBC2-4AC8-BC7C-F9D6E6D50ED2}"/>
                </a:ext>
              </a:extLst>
            </p:cNvPr>
            <p:cNvPicPr>
              <a:picLocks noChangeAspect="1"/>
            </p:cNvPicPr>
            <p:nvPr/>
          </p:nvPicPr>
          <p:blipFill rotWithShape="1">
            <a:blip r:embed="rId2"/>
            <a:srcRect l="2332" t="35155" r="4402"/>
            <a:stretch/>
          </p:blipFill>
          <p:spPr>
            <a:xfrm>
              <a:off x="4762774" y="3828639"/>
              <a:ext cx="3170797" cy="1717159"/>
            </a:xfrm>
            <a:prstGeom prst="rect">
              <a:avLst/>
            </a:prstGeom>
          </p:spPr>
        </p:pic>
        <p:pic>
          <p:nvPicPr>
            <p:cNvPr id="5" name="Picture 4">
              <a:extLst>
                <a:ext uri="{FF2B5EF4-FFF2-40B4-BE49-F238E27FC236}">
                  <a16:creationId xmlns:a16="http://schemas.microsoft.com/office/drawing/2014/main" id="{E5827AA3-0A2D-4309-B336-5FA9DB6B9812}"/>
                </a:ext>
              </a:extLst>
            </p:cNvPr>
            <p:cNvPicPr>
              <a:picLocks noChangeAspect="1"/>
            </p:cNvPicPr>
            <p:nvPr/>
          </p:nvPicPr>
          <p:blipFill rotWithShape="1">
            <a:blip r:embed="rId3"/>
            <a:srcRect l="2332" t="39959" r="4402" b="9433"/>
            <a:stretch/>
          </p:blipFill>
          <p:spPr>
            <a:xfrm>
              <a:off x="4762774" y="2783690"/>
              <a:ext cx="3170797" cy="1380441"/>
            </a:xfrm>
            <a:prstGeom prst="rect">
              <a:avLst/>
            </a:prstGeom>
          </p:spPr>
        </p:pic>
      </p:grpSp>
      <p:grpSp>
        <p:nvGrpSpPr>
          <p:cNvPr id="12" name="Group 11">
            <a:extLst>
              <a:ext uri="{FF2B5EF4-FFF2-40B4-BE49-F238E27FC236}">
                <a16:creationId xmlns:a16="http://schemas.microsoft.com/office/drawing/2014/main" id="{725B2F88-C1EC-4F3C-8B75-1436EA040BBE}"/>
              </a:ext>
            </a:extLst>
          </p:cNvPr>
          <p:cNvGrpSpPr/>
          <p:nvPr/>
        </p:nvGrpSpPr>
        <p:grpSpPr>
          <a:xfrm>
            <a:off x="8117417" y="609600"/>
            <a:ext cx="3457474" cy="2177141"/>
            <a:chOff x="6812063" y="785088"/>
            <a:chExt cx="3457474" cy="2177141"/>
          </a:xfrm>
        </p:grpSpPr>
        <p:pic>
          <p:nvPicPr>
            <p:cNvPr id="9" name="Picture 8">
              <a:extLst>
                <a:ext uri="{FF2B5EF4-FFF2-40B4-BE49-F238E27FC236}">
                  <a16:creationId xmlns:a16="http://schemas.microsoft.com/office/drawing/2014/main" id="{ECF951FB-22B4-4F79-9686-73553EA7B3EC}"/>
                </a:ext>
              </a:extLst>
            </p:cNvPr>
            <p:cNvPicPr>
              <a:picLocks noChangeAspect="1"/>
            </p:cNvPicPr>
            <p:nvPr/>
          </p:nvPicPr>
          <p:blipFill>
            <a:blip r:embed="rId4"/>
            <a:stretch>
              <a:fillRect/>
            </a:stretch>
          </p:blipFill>
          <p:spPr>
            <a:xfrm>
              <a:off x="7708551" y="1219212"/>
              <a:ext cx="2560986" cy="1743017"/>
            </a:xfrm>
            <a:prstGeom prst="rect">
              <a:avLst/>
            </a:prstGeom>
          </p:spPr>
        </p:pic>
        <p:pic>
          <p:nvPicPr>
            <p:cNvPr id="8" name="Picture 7">
              <a:extLst>
                <a:ext uri="{FF2B5EF4-FFF2-40B4-BE49-F238E27FC236}">
                  <a16:creationId xmlns:a16="http://schemas.microsoft.com/office/drawing/2014/main" id="{E45FDF0F-3753-40F3-B830-48B37CCD07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12063" y="785088"/>
              <a:ext cx="1667517" cy="1130145"/>
            </a:xfrm>
            <a:prstGeom prst="rect">
              <a:avLst/>
            </a:prstGeom>
          </p:spPr>
        </p:pic>
      </p:grpSp>
      <p:grpSp>
        <p:nvGrpSpPr>
          <p:cNvPr id="13" name="Group 12">
            <a:extLst>
              <a:ext uri="{FF2B5EF4-FFF2-40B4-BE49-F238E27FC236}">
                <a16:creationId xmlns:a16="http://schemas.microsoft.com/office/drawing/2014/main" id="{1796FF44-3D66-44E2-8ACA-E704C07658A0}"/>
              </a:ext>
            </a:extLst>
          </p:cNvPr>
          <p:cNvGrpSpPr/>
          <p:nvPr/>
        </p:nvGrpSpPr>
        <p:grpSpPr>
          <a:xfrm>
            <a:off x="7538518" y="2507983"/>
            <a:ext cx="3446932" cy="2164449"/>
            <a:chOff x="6812063" y="3055013"/>
            <a:chExt cx="3446932" cy="2164449"/>
          </a:xfrm>
        </p:grpSpPr>
        <p:pic>
          <p:nvPicPr>
            <p:cNvPr id="1026" name="Picture 2" descr="Image result for xcarve">
              <a:extLst>
                <a:ext uri="{FF2B5EF4-FFF2-40B4-BE49-F238E27FC236}">
                  <a16:creationId xmlns:a16="http://schemas.microsoft.com/office/drawing/2014/main" id="{DE167A84-A970-4337-A44A-FBB88BA73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5821" y="3476445"/>
              <a:ext cx="2613174" cy="17430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E8C9B58-A1F0-4F53-99F5-5DFCB3781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2063" y="3055013"/>
              <a:ext cx="1463586" cy="1113086"/>
            </a:xfrm>
            <a:prstGeom prst="rect">
              <a:avLst/>
            </a:prstGeom>
          </p:spPr>
        </p:pic>
      </p:grpSp>
      <p:pic>
        <p:nvPicPr>
          <p:cNvPr id="15" name="Content Placeholder 7">
            <a:extLst>
              <a:ext uri="{FF2B5EF4-FFF2-40B4-BE49-F238E27FC236}">
                <a16:creationId xmlns:a16="http://schemas.microsoft.com/office/drawing/2014/main" id="{611951EF-807F-4706-AE09-816DF81FCE4F}"/>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77334" y="4282288"/>
            <a:ext cx="3012536" cy="2459212"/>
          </a:xfrm>
          <a:prstGeom prst="rect">
            <a:avLst/>
          </a:prstGeom>
          <a:ln>
            <a:solidFill>
              <a:schemeClr val="tx1"/>
            </a:solidFill>
          </a:ln>
        </p:spPr>
      </p:pic>
      <p:pic>
        <p:nvPicPr>
          <p:cNvPr id="16" name="Picture 15">
            <a:extLst>
              <a:ext uri="{FF2B5EF4-FFF2-40B4-BE49-F238E27FC236}">
                <a16:creationId xmlns:a16="http://schemas.microsoft.com/office/drawing/2014/main" id="{58EADD15-F3B6-4017-A308-0F5F7D19D0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93067" y="4282288"/>
            <a:ext cx="3307602" cy="2480702"/>
          </a:xfrm>
          <a:prstGeom prst="rect">
            <a:avLst/>
          </a:prstGeom>
        </p:spPr>
      </p:pic>
      <p:sp>
        <p:nvSpPr>
          <p:cNvPr id="17" name="TextBox 16">
            <a:extLst>
              <a:ext uri="{FF2B5EF4-FFF2-40B4-BE49-F238E27FC236}">
                <a16:creationId xmlns:a16="http://schemas.microsoft.com/office/drawing/2014/main" id="{974DBC51-D028-4D81-9A6E-5F673181D6A9}"/>
              </a:ext>
            </a:extLst>
          </p:cNvPr>
          <p:cNvSpPr txBox="1"/>
          <p:nvPr/>
        </p:nvSpPr>
        <p:spPr>
          <a:xfrm>
            <a:off x="11019687" y="1085334"/>
            <a:ext cx="567005" cy="369332"/>
          </a:xfrm>
          <a:prstGeom prst="rect">
            <a:avLst/>
          </a:prstGeom>
          <a:noFill/>
        </p:spPr>
        <p:txBody>
          <a:bodyPr wrap="square" rtlCol="0">
            <a:spAutoFit/>
          </a:bodyPr>
          <a:lstStyle/>
          <a:p>
            <a:pPr algn="ctr"/>
            <a:r>
              <a:rPr lang="en-US" dirty="0">
                <a:solidFill>
                  <a:srgbClr val="FFFF00"/>
                </a:solidFill>
                <a:highlight>
                  <a:srgbClr val="000000"/>
                </a:highlight>
              </a:rPr>
              <a:t>(1)</a:t>
            </a:r>
          </a:p>
        </p:txBody>
      </p:sp>
      <p:sp>
        <p:nvSpPr>
          <p:cNvPr id="19" name="TextBox 18">
            <a:extLst>
              <a:ext uri="{FF2B5EF4-FFF2-40B4-BE49-F238E27FC236}">
                <a16:creationId xmlns:a16="http://schemas.microsoft.com/office/drawing/2014/main" id="{F4C08D45-4527-474F-8DF7-C471213A4E7C}"/>
              </a:ext>
            </a:extLst>
          </p:cNvPr>
          <p:cNvSpPr txBox="1"/>
          <p:nvPr/>
        </p:nvSpPr>
        <p:spPr>
          <a:xfrm>
            <a:off x="8345526" y="4198652"/>
            <a:ext cx="567005" cy="369332"/>
          </a:xfrm>
          <a:prstGeom prst="rect">
            <a:avLst/>
          </a:prstGeom>
          <a:noFill/>
        </p:spPr>
        <p:txBody>
          <a:bodyPr wrap="square" rtlCol="0">
            <a:spAutoFit/>
          </a:bodyPr>
          <a:lstStyle/>
          <a:p>
            <a:pPr algn="ctr"/>
            <a:r>
              <a:rPr lang="en-US" dirty="0">
                <a:solidFill>
                  <a:srgbClr val="FFFF00"/>
                </a:solidFill>
                <a:highlight>
                  <a:srgbClr val="000000"/>
                </a:highlight>
              </a:rPr>
              <a:t>(2)</a:t>
            </a:r>
          </a:p>
        </p:txBody>
      </p:sp>
      <p:sp>
        <p:nvSpPr>
          <p:cNvPr id="20" name="TextBox 19">
            <a:extLst>
              <a:ext uri="{FF2B5EF4-FFF2-40B4-BE49-F238E27FC236}">
                <a16:creationId xmlns:a16="http://schemas.microsoft.com/office/drawing/2014/main" id="{29308018-6406-4817-8305-3FE8170990FB}"/>
              </a:ext>
            </a:extLst>
          </p:cNvPr>
          <p:cNvSpPr txBox="1"/>
          <p:nvPr/>
        </p:nvSpPr>
        <p:spPr>
          <a:xfrm>
            <a:off x="624337"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(3)</a:t>
            </a:r>
          </a:p>
        </p:txBody>
      </p:sp>
      <p:sp>
        <p:nvSpPr>
          <p:cNvPr id="21" name="TextBox 20">
            <a:extLst>
              <a:ext uri="{FF2B5EF4-FFF2-40B4-BE49-F238E27FC236}">
                <a16:creationId xmlns:a16="http://schemas.microsoft.com/office/drawing/2014/main" id="{B75EDD9D-AE81-46DD-AF98-D4CAB5928F96}"/>
              </a:ext>
            </a:extLst>
          </p:cNvPr>
          <p:cNvSpPr txBox="1"/>
          <p:nvPr/>
        </p:nvSpPr>
        <p:spPr>
          <a:xfrm>
            <a:off x="3737373"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(4)</a:t>
            </a:r>
          </a:p>
        </p:txBody>
      </p:sp>
      <p:sp>
        <p:nvSpPr>
          <p:cNvPr id="22" name="TextBox 21">
            <a:extLst>
              <a:ext uri="{FF2B5EF4-FFF2-40B4-BE49-F238E27FC236}">
                <a16:creationId xmlns:a16="http://schemas.microsoft.com/office/drawing/2014/main" id="{5265C2E5-6A1A-4631-8991-8E07FD0D39D4}"/>
              </a:ext>
            </a:extLst>
          </p:cNvPr>
          <p:cNvSpPr txBox="1"/>
          <p:nvPr/>
        </p:nvSpPr>
        <p:spPr>
          <a:xfrm>
            <a:off x="7144728" y="4282288"/>
            <a:ext cx="567005" cy="369332"/>
          </a:xfrm>
          <a:prstGeom prst="rect">
            <a:avLst/>
          </a:prstGeom>
          <a:noFill/>
        </p:spPr>
        <p:txBody>
          <a:bodyPr wrap="square" rtlCol="0">
            <a:spAutoFit/>
          </a:bodyPr>
          <a:lstStyle/>
          <a:p>
            <a:pPr algn="ctr"/>
            <a:r>
              <a:rPr lang="en-US" dirty="0">
                <a:solidFill>
                  <a:srgbClr val="FFFF00"/>
                </a:solidFill>
                <a:highlight>
                  <a:srgbClr val="000000"/>
                </a:highlight>
              </a:rPr>
              <a:t>(5)</a:t>
            </a:r>
          </a:p>
        </p:txBody>
      </p:sp>
    </p:spTree>
    <p:extLst>
      <p:ext uri="{BB962C8B-B14F-4D97-AF65-F5344CB8AC3E}">
        <p14:creationId xmlns:p14="http://schemas.microsoft.com/office/powerpoint/2010/main" val="27585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0D02B9-A413-4D73-B274-933C4227833A}"/>
              </a:ext>
            </a:extLst>
          </p:cNvPr>
          <p:cNvSpPr>
            <a:spLocks noGrp="1"/>
          </p:cNvSpPr>
          <p:nvPr>
            <p:ph type="title"/>
          </p:nvPr>
        </p:nvSpPr>
        <p:spPr/>
        <p:txBody>
          <a:bodyPr>
            <a:normAutofit/>
          </a:bodyPr>
          <a:lstStyle/>
          <a:p>
            <a:r>
              <a:rPr lang="en-US" dirty="0"/>
              <a:t>IWS Demonstration Platform</a:t>
            </a:r>
          </a:p>
        </p:txBody>
      </p:sp>
      <p:sp>
        <p:nvSpPr>
          <p:cNvPr id="6" name="Vertical Text Placeholder 5">
            <a:extLst>
              <a:ext uri="{FF2B5EF4-FFF2-40B4-BE49-F238E27FC236}">
                <a16:creationId xmlns:a16="http://schemas.microsoft.com/office/drawing/2014/main" id="{2078D819-5B2E-4FA3-AE1A-F5B4385B4448}"/>
              </a:ext>
            </a:extLst>
          </p:cNvPr>
          <p:cNvSpPr>
            <a:spLocks noGrp="1"/>
          </p:cNvSpPr>
          <p:nvPr>
            <p:ph type="body" orient="vert" sz="quarter" idx="10"/>
          </p:nvPr>
        </p:nvSpPr>
        <p:spPr/>
        <p:txBody>
          <a:bodyPr>
            <a:normAutofit lnSpcReduction="10000"/>
          </a:bodyPr>
          <a:lstStyle/>
          <a:p>
            <a:endParaRPr lang="en-US"/>
          </a:p>
        </p:txBody>
      </p:sp>
      <p:pic>
        <p:nvPicPr>
          <p:cNvPr id="12" name="Picture 11">
            <a:hlinkClick r:id="rId2" action="ppaction://hlinkfile"/>
            <a:extLst>
              <a:ext uri="{FF2B5EF4-FFF2-40B4-BE49-F238E27FC236}">
                <a16:creationId xmlns:a16="http://schemas.microsoft.com/office/drawing/2014/main" id="{A2C71449-D3CA-4750-96EB-D0C6322B0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496" y="1001335"/>
            <a:ext cx="4120063" cy="3089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57CF013-C0BF-4B67-BAF4-60E906BC8B0B}"/>
              </a:ext>
            </a:extLst>
          </p:cNvPr>
          <p:cNvPicPr>
            <a:picLocks noChangeAspect="1"/>
          </p:cNvPicPr>
          <p:nvPr/>
        </p:nvPicPr>
        <p:blipFill rotWithShape="1">
          <a:blip r:embed="rId4">
            <a:extLst>
              <a:ext uri="{28A0092B-C50C-407E-A947-70E740481C1C}">
                <a14:useLocalDpi xmlns:a14="http://schemas.microsoft.com/office/drawing/2010/main" val="0"/>
              </a:ext>
            </a:extLst>
          </a:blip>
          <a:srcRect t="28008" b="22421"/>
          <a:stretch/>
        </p:blipFill>
        <p:spPr>
          <a:xfrm rot="5400000">
            <a:off x="-698103" y="2711330"/>
            <a:ext cx="5195096" cy="1931437"/>
          </a:xfrm>
          <a:prstGeom prst="rect">
            <a:avLst/>
          </a:prstGeom>
        </p:spPr>
      </p:pic>
      <p:pic>
        <p:nvPicPr>
          <p:cNvPr id="15" name="Picture 2" descr="http://www.i-a-i.com/public/rfnest/images/rfnestsplash.jpg">
            <a:extLst>
              <a:ext uri="{FF2B5EF4-FFF2-40B4-BE49-F238E27FC236}">
                <a16:creationId xmlns:a16="http://schemas.microsoft.com/office/drawing/2014/main" id="{F6E31444-0F69-4906-BBDD-3FD5A615DF45}"/>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16080" t="3253" r="46267" b="10848"/>
          <a:stretch/>
        </p:blipFill>
        <p:spPr bwMode="auto">
          <a:xfrm>
            <a:off x="5589880" y="4302623"/>
            <a:ext cx="2850679" cy="20851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Callout: Left Arrow 16">
            <a:extLst>
              <a:ext uri="{FF2B5EF4-FFF2-40B4-BE49-F238E27FC236}">
                <a16:creationId xmlns:a16="http://schemas.microsoft.com/office/drawing/2014/main" id="{DAAB5363-A61A-4DDF-A472-C38AB980853A}"/>
              </a:ext>
            </a:extLst>
          </p:cNvPr>
          <p:cNvSpPr/>
          <p:nvPr/>
        </p:nvSpPr>
        <p:spPr>
          <a:xfrm>
            <a:off x="7970327" y="5013566"/>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 Channel Emulator</a:t>
            </a:r>
          </a:p>
        </p:txBody>
      </p:sp>
      <p:sp>
        <p:nvSpPr>
          <p:cNvPr id="19" name="Callout: Left Arrow 18">
            <a:extLst>
              <a:ext uri="{FF2B5EF4-FFF2-40B4-BE49-F238E27FC236}">
                <a16:creationId xmlns:a16="http://schemas.microsoft.com/office/drawing/2014/main" id="{E37104F8-6EC7-419D-A471-F040DFA76CBD}"/>
              </a:ext>
            </a:extLst>
          </p:cNvPr>
          <p:cNvSpPr/>
          <p:nvPr/>
        </p:nvSpPr>
        <p:spPr>
          <a:xfrm>
            <a:off x="7970326" y="2218174"/>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Dual </a:t>
            </a:r>
            <a:r>
              <a:rPr lang="en-US" dirty="0" err="1"/>
              <a:t>Cobots</a:t>
            </a:r>
            <a:endParaRPr lang="en-US" dirty="0"/>
          </a:p>
        </p:txBody>
      </p:sp>
      <p:sp>
        <p:nvSpPr>
          <p:cNvPr id="20" name="Callout: Left Arrow 19">
            <a:extLst>
              <a:ext uri="{FF2B5EF4-FFF2-40B4-BE49-F238E27FC236}">
                <a16:creationId xmlns:a16="http://schemas.microsoft.com/office/drawing/2014/main" id="{3508925B-3D97-4491-A250-93B4EEA107D4}"/>
              </a:ext>
            </a:extLst>
          </p:cNvPr>
          <p:cNvSpPr/>
          <p:nvPr/>
        </p:nvSpPr>
        <p:spPr>
          <a:xfrm>
            <a:off x="2146794" y="247809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RF</a:t>
            </a:r>
          </a:p>
          <a:p>
            <a:pPr algn="ctr"/>
            <a:r>
              <a:rPr lang="en-US" dirty="0"/>
              <a:t>Shielding</a:t>
            </a:r>
          </a:p>
        </p:txBody>
      </p:sp>
      <p:sp>
        <p:nvSpPr>
          <p:cNvPr id="21" name="Callout: Left Arrow 20">
            <a:extLst>
              <a:ext uri="{FF2B5EF4-FFF2-40B4-BE49-F238E27FC236}">
                <a16:creationId xmlns:a16="http://schemas.microsoft.com/office/drawing/2014/main" id="{94CC080B-757A-42E9-AC62-6DB6FA3C949B}"/>
              </a:ext>
            </a:extLst>
          </p:cNvPr>
          <p:cNvSpPr/>
          <p:nvPr/>
        </p:nvSpPr>
        <p:spPr>
          <a:xfrm>
            <a:off x="2552467" y="4614807"/>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IEEE 1588 Master</a:t>
            </a:r>
          </a:p>
        </p:txBody>
      </p:sp>
      <p:sp>
        <p:nvSpPr>
          <p:cNvPr id="11" name="Callout: Left Arrow 10">
            <a:extLst>
              <a:ext uri="{FF2B5EF4-FFF2-40B4-BE49-F238E27FC236}">
                <a16:creationId xmlns:a16="http://schemas.microsoft.com/office/drawing/2014/main" id="{301CEA1F-0F9A-4E79-927A-400469772B30}"/>
              </a:ext>
            </a:extLst>
          </p:cNvPr>
          <p:cNvSpPr/>
          <p:nvPr/>
        </p:nvSpPr>
        <p:spPr>
          <a:xfrm>
            <a:off x="7970327" y="3522189"/>
            <a:ext cx="2080727"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Supervisor</a:t>
            </a:r>
          </a:p>
        </p:txBody>
      </p:sp>
      <p:sp>
        <p:nvSpPr>
          <p:cNvPr id="13" name="Callout: Left Arrow 12">
            <a:extLst>
              <a:ext uri="{FF2B5EF4-FFF2-40B4-BE49-F238E27FC236}">
                <a16:creationId xmlns:a16="http://schemas.microsoft.com/office/drawing/2014/main" id="{8F2C6E90-6978-405A-B32E-4218C7E2BF6B}"/>
              </a:ext>
            </a:extLst>
          </p:cNvPr>
          <p:cNvSpPr/>
          <p:nvPr/>
        </p:nvSpPr>
        <p:spPr>
          <a:xfrm flipH="1">
            <a:off x="2958139" y="3468854"/>
            <a:ext cx="1988546" cy="655746"/>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CNC Sims</a:t>
            </a:r>
          </a:p>
        </p:txBody>
      </p:sp>
      <p:sp>
        <p:nvSpPr>
          <p:cNvPr id="2" name="TextBox 1">
            <a:extLst>
              <a:ext uri="{FF2B5EF4-FFF2-40B4-BE49-F238E27FC236}">
                <a16:creationId xmlns:a16="http://schemas.microsoft.com/office/drawing/2014/main" id="{D1B93007-4B7D-4FDC-BACF-A2C14395A112}"/>
              </a:ext>
            </a:extLst>
          </p:cNvPr>
          <p:cNvSpPr txBox="1"/>
          <p:nvPr/>
        </p:nvSpPr>
        <p:spPr>
          <a:xfrm>
            <a:off x="3106545" y="5373203"/>
            <a:ext cx="1623526" cy="369332"/>
          </a:xfrm>
          <a:prstGeom prst="rect">
            <a:avLst/>
          </a:prstGeom>
          <a:noFill/>
        </p:spPr>
        <p:txBody>
          <a:bodyPr wrap="square" rtlCol="0">
            <a:spAutoFit/>
          </a:bodyPr>
          <a:lstStyle/>
          <a:p>
            <a:pPr algn="ctr"/>
            <a:r>
              <a:rPr lang="en-US" dirty="0"/>
              <a:t>TSN Capable</a:t>
            </a:r>
          </a:p>
        </p:txBody>
      </p:sp>
    </p:spTree>
    <p:extLst>
      <p:ext uri="{BB962C8B-B14F-4D97-AF65-F5344CB8AC3E}">
        <p14:creationId xmlns:p14="http://schemas.microsoft.com/office/powerpoint/2010/main" val="17104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p:cNvSpPr/>
          <p:nvPr/>
        </p:nvSpPr>
        <p:spPr>
          <a:xfrm>
            <a:off x="2243138" y="1833453"/>
            <a:ext cx="7543800" cy="2238486"/>
          </a:xfrm>
          <a:prstGeom prst="cloud">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4" name="Picture 2" descr="http://www.i-a-i.com/public/rfnest/images/rfnestsplash.jpg"/>
          <p:cNvPicPr>
            <a:picLocks noGrp="1" noChangeAspect="1" noChangeArrowheads="1"/>
          </p:cNvPicPr>
          <p:nvPr>
            <p:ph idx="1"/>
          </p:nvPr>
        </p:nvPicPr>
        <p:blipFill rotWithShape="1">
          <a:blip r:embed="rId3" cstate="email">
            <a:extLst>
              <a:ext uri="{28A0092B-C50C-407E-A947-70E740481C1C}">
                <a14:useLocalDpi xmlns:a14="http://schemas.microsoft.com/office/drawing/2010/main"/>
              </a:ext>
            </a:extLst>
          </a:blip>
          <a:srcRect l="15692" r="14766"/>
          <a:stretch/>
        </p:blipFill>
        <p:spPr bwMode="auto">
          <a:xfrm>
            <a:off x="3863294" y="2414613"/>
            <a:ext cx="2028998" cy="9355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a:xfrm>
            <a:off x="284824" y="276116"/>
            <a:ext cx="3181653" cy="2238485"/>
          </a:xfrm>
        </p:spPr>
        <p:txBody>
          <a:bodyPr>
            <a:normAutofit fontScale="90000"/>
          </a:bodyPr>
          <a:lstStyle/>
          <a:p>
            <a:r>
              <a:rPr lang="en-US" dirty="0"/>
              <a:t>Example:</a:t>
            </a:r>
            <a:br>
              <a:rPr lang="en-US" dirty="0"/>
            </a:br>
            <a:r>
              <a:rPr lang="en-US" i="1" dirty="0"/>
              <a:t>Chemical Reactor </a:t>
            </a:r>
            <a:br>
              <a:rPr lang="en-US" i="1" dirty="0"/>
            </a:br>
            <a:r>
              <a:rPr lang="en-US" i="1" dirty="0"/>
              <a:t>Control</a:t>
            </a:r>
          </a:p>
        </p:txBody>
      </p:sp>
      <p:sp>
        <p:nvSpPr>
          <p:cNvPr id="6" name="Slide Number Placeholder 5"/>
          <p:cNvSpPr>
            <a:spLocks noGrp="1"/>
          </p:cNvSpPr>
          <p:nvPr>
            <p:ph type="sldNum" sz="quarter" idx="12"/>
          </p:nvPr>
        </p:nvSpPr>
        <p:spPr/>
        <p:txBody>
          <a:bodyPr/>
          <a:lstStyle/>
          <a:p>
            <a:fld id="{4ADE0CFD-01BE-364D-933E-9BB6EAD6A48F}" type="slidenum">
              <a:rPr lang="en-US" smtClean="0"/>
              <a:t>16</a:t>
            </a:fld>
            <a:endParaRPr lang="en-US"/>
          </a:p>
        </p:txBody>
      </p:sp>
      <p:sp>
        <p:nvSpPr>
          <p:cNvPr id="42" name="Curved Left Arrow 41"/>
          <p:cNvSpPr/>
          <p:nvPr/>
        </p:nvSpPr>
        <p:spPr>
          <a:xfrm flipV="1">
            <a:off x="7277108" y="957263"/>
            <a:ext cx="1550931" cy="4359080"/>
          </a:xfrm>
          <a:prstGeom prst="curvedLef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43" name="Curved Left Arrow 42"/>
          <p:cNvSpPr/>
          <p:nvPr/>
        </p:nvSpPr>
        <p:spPr>
          <a:xfrm flipH="1">
            <a:off x="3571661" y="1119810"/>
            <a:ext cx="1281653" cy="4319115"/>
          </a:xfrm>
          <a:prstGeom prst="curvedLef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extBox 1"/>
          <p:cNvSpPr txBox="1"/>
          <p:nvPr/>
        </p:nvSpPr>
        <p:spPr>
          <a:xfrm>
            <a:off x="9176174" y="4191586"/>
            <a:ext cx="1718491" cy="2031325"/>
          </a:xfrm>
          <a:prstGeom prst="rect">
            <a:avLst/>
          </a:prstGeom>
          <a:noFill/>
        </p:spPr>
        <p:txBody>
          <a:bodyPr wrap="square" rtlCol="0">
            <a:spAutoFit/>
          </a:bodyPr>
          <a:lstStyle/>
          <a:p>
            <a:r>
              <a:rPr lang="en-US" b="1" dirty="0"/>
              <a:t>Sensors</a:t>
            </a:r>
          </a:p>
          <a:p>
            <a:pPr marL="285750" indent="-285750">
              <a:buFont typeface="Arial" panose="020B0604020202020204" pitchFamily="34" charset="0"/>
              <a:buChar char="•"/>
            </a:pPr>
            <a:r>
              <a:rPr lang="en-US" dirty="0"/>
              <a:t>Level</a:t>
            </a:r>
          </a:p>
          <a:p>
            <a:pPr marL="285750" indent="-285750">
              <a:buFont typeface="Arial" panose="020B0604020202020204" pitchFamily="34" charset="0"/>
              <a:buChar char="•"/>
            </a:pPr>
            <a:r>
              <a:rPr lang="en-US" dirty="0"/>
              <a:t>Temperature</a:t>
            </a:r>
          </a:p>
          <a:p>
            <a:pPr marL="285750" indent="-285750">
              <a:buFont typeface="Arial" panose="020B0604020202020204" pitchFamily="34" charset="0"/>
              <a:buChar char="•"/>
            </a:pPr>
            <a:r>
              <a:rPr lang="en-US" dirty="0"/>
              <a:t>Pressure</a:t>
            </a:r>
          </a:p>
          <a:p>
            <a:pPr marL="285750" indent="-285750">
              <a:buFont typeface="Arial" panose="020B0604020202020204" pitchFamily="34" charset="0"/>
              <a:buChar char="•"/>
            </a:pPr>
            <a:r>
              <a:rPr lang="en-US" dirty="0"/>
              <a:t>Flow</a:t>
            </a:r>
          </a:p>
          <a:p>
            <a:pPr marL="285750" indent="-285750">
              <a:buFont typeface="Arial" panose="020B0604020202020204" pitchFamily="34" charset="0"/>
              <a:buChar char="•"/>
            </a:pPr>
            <a:r>
              <a:rPr lang="en-US" dirty="0"/>
              <a:t>Composition</a:t>
            </a:r>
          </a:p>
          <a:p>
            <a:pPr marL="285750" indent="-285750">
              <a:buFont typeface="Arial" panose="020B0604020202020204" pitchFamily="34" charset="0"/>
              <a:buChar char="•"/>
            </a:pPr>
            <a:r>
              <a:rPr lang="en-US" dirty="0"/>
              <a:t>Position</a:t>
            </a:r>
          </a:p>
        </p:txBody>
      </p:sp>
      <p:sp>
        <p:nvSpPr>
          <p:cNvPr id="16" name="TextBox 15"/>
          <p:cNvSpPr txBox="1"/>
          <p:nvPr/>
        </p:nvSpPr>
        <p:spPr>
          <a:xfrm>
            <a:off x="2013375" y="4304072"/>
            <a:ext cx="2151721" cy="1754326"/>
          </a:xfrm>
          <a:prstGeom prst="rect">
            <a:avLst/>
          </a:prstGeom>
          <a:noFill/>
        </p:spPr>
        <p:txBody>
          <a:bodyPr wrap="square" rtlCol="0">
            <a:spAutoFit/>
          </a:bodyPr>
          <a:lstStyle/>
          <a:p>
            <a:r>
              <a:rPr lang="en-US" b="1" dirty="0"/>
              <a:t>Actuators</a:t>
            </a:r>
          </a:p>
          <a:p>
            <a:pPr marL="285750" indent="-285750">
              <a:buFont typeface="Arial" panose="020B0604020202020204" pitchFamily="34" charset="0"/>
              <a:buChar char="•"/>
            </a:pPr>
            <a:r>
              <a:rPr lang="en-US" dirty="0"/>
              <a:t>Valve position</a:t>
            </a:r>
          </a:p>
          <a:p>
            <a:pPr marL="285750" indent="-285750">
              <a:buFont typeface="Arial" panose="020B0604020202020204" pitchFamily="34" charset="0"/>
              <a:buChar char="•"/>
            </a:pPr>
            <a:r>
              <a:rPr lang="en-US" dirty="0"/>
              <a:t>ON/OFF</a:t>
            </a:r>
          </a:p>
          <a:p>
            <a:pPr marL="285750" indent="-285750">
              <a:buFont typeface="Arial" panose="020B0604020202020204" pitchFamily="34" charset="0"/>
              <a:buChar char="•"/>
            </a:pPr>
            <a:r>
              <a:rPr lang="en-US" dirty="0"/>
              <a:t>Set-points</a:t>
            </a:r>
          </a:p>
          <a:p>
            <a:pPr marL="285750" indent="-285750">
              <a:buFont typeface="Arial" panose="020B0604020202020204" pitchFamily="34" charset="0"/>
              <a:buChar char="•"/>
            </a:pPr>
            <a:r>
              <a:rPr lang="en-US" dirty="0"/>
              <a:t>Reconfigure</a:t>
            </a:r>
          </a:p>
          <a:p>
            <a:pPr marL="285750" indent="-285750">
              <a:buFont typeface="Arial" panose="020B0604020202020204" pitchFamily="34" charset="0"/>
              <a:buChar char="•"/>
            </a:pPr>
            <a:r>
              <a:rPr lang="en-US" dirty="0"/>
              <a:t>Thresholds</a:t>
            </a:r>
          </a:p>
        </p:txBody>
      </p:sp>
      <p:pic>
        <p:nvPicPr>
          <p:cNvPr id="8" name="Picture 7" descr="... &lt;strong&gt;PLC&lt;/strong&gt; ABB &lt;strong&gt;PLC&lt;/strong&gt;, &lt;strong&gt;Allen-Bradley PLC's&lt;/strong&gt; Touch panel's supplier AoteWell"/>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l="7276" t="5424" r="7560" b="10895"/>
          <a:stretch/>
        </p:blipFill>
        <p:spPr>
          <a:xfrm>
            <a:off x="5176021" y="171953"/>
            <a:ext cx="1904374" cy="1246500"/>
          </a:xfrm>
          <a:prstGeom prst="rect">
            <a:avLst/>
          </a:prstGeom>
        </p:spPr>
      </p:pic>
      <p:sp>
        <p:nvSpPr>
          <p:cNvPr id="20" name="TextBox 19"/>
          <p:cNvSpPr txBox="1"/>
          <p:nvPr/>
        </p:nvSpPr>
        <p:spPr>
          <a:xfrm>
            <a:off x="6128208" y="2282199"/>
            <a:ext cx="1601529" cy="1200329"/>
          </a:xfrm>
          <a:prstGeom prst="rect">
            <a:avLst/>
          </a:prstGeom>
          <a:noFill/>
        </p:spPr>
        <p:txBody>
          <a:bodyPr wrap="none" rtlCol="0">
            <a:spAutoFit/>
          </a:bodyPr>
          <a:lstStyle/>
          <a:p>
            <a:pPr marL="285750" indent="-285750">
              <a:buFont typeface="Arial" panose="020B0604020202020204" pitchFamily="34" charset="0"/>
              <a:buChar char="•"/>
            </a:pPr>
            <a:r>
              <a:rPr lang="en-US" i="1" dirty="0"/>
              <a:t>Path Loss</a:t>
            </a:r>
          </a:p>
          <a:p>
            <a:pPr marL="285750" indent="-285750">
              <a:buFont typeface="Arial" panose="020B0604020202020204" pitchFamily="34" charset="0"/>
              <a:buChar char="•"/>
            </a:pPr>
            <a:r>
              <a:rPr lang="en-US" i="1" dirty="0"/>
              <a:t>Delays</a:t>
            </a:r>
          </a:p>
          <a:p>
            <a:pPr marL="285750" indent="-285750">
              <a:buFont typeface="Arial" panose="020B0604020202020204" pitchFamily="34" charset="0"/>
              <a:buChar char="•"/>
            </a:pPr>
            <a:r>
              <a:rPr lang="en-US" i="1" dirty="0"/>
              <a:t>Multipath</a:t>
            </a:r>
          </a:p>
          <a:p>
            <a:pPr marL="285750" indent="-285750">
              <a:buFont typeface="Arial" panose="020B0604020202020204" pitchFamily="34" charset="0"/>
              <a:buChar char="•"/>
            </a:pPr>
            <a:r>
              <a:rPr lang="en-US" i="1" dirty="0"/>
              <a:t>Interference</a:t>
            </a:r>
          </a:p>
        </p:txBody>
      </p:sp>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24755" y="4191586"/>
            <a:ext cx="2758312" cy="186942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386388" y="1418453"/>
            <a:ext cx="1414462" cy="369332"/>
          </a:xfrm>
          <a:prstGeom prst="rect">
            <a:avLst/>
          </a:prstGeom>
          <a:noFill/>
        </p:spPr>
        <p:txBody>
          <a:bodyPr wrap="square" rtlCol="0">
            <a:spAutoFit/>
          </a:bodyPr>
          <a:lstStyle/>
          <a:p>
            <a:pPr algn="ctr"/>
            <a:r>
              <a:rPr lang="en-US" dirty="0"/>
              <a:t>Controller</a:t>
            </a:r>
          </a:p>
        </p:txBody>
      </p:sp>
    </p:spTree>
    <p:extLst>
      <p:ext uri="{BB962C8B-B14F-4D97-AF65-F5344CB8AC3E}">
        <p14:creationId xmlns:p14="http://schemas.microsoft.com/office/powerpoint/2010/main" val="413140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Thesis</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1576751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0058-351F-4056-ABF5-275506123ED8}"/>
              </a:ext>
            </a:extLst>
          </p:cNvPr>
          <p:cNvSpPr>
            <a:spLocks noGrp="1"/>
          </p:cNvSpPr>
          <p:nvPr>
            <p:ph type="title"/>
          </p:nvPr>
        </p:nvSpPr>
        <p:spPr/>
        <p:txBody>
          <a:bodyPr/>
          <a:lstStyle/>
          <a:p>
            <a:r>
              <a:rPr lang="en-US" dirty="0"/>
              <a:t>Thesis Motivation</a:t>
            </a:r>
          </a:p>
        </p:txBody>
      </p:sp>
      <p:sp>
        <p:nvSpPr>
          <p:cNvPr id="3" name="Content Placeholder 2">
            <a:extLst>
              <a:ext uri="{FF2B5EF4-FFF2-40B4-BE49-F238E27FC236}">
                <a16:creationId xmlns:a16="http://schemas.microsoft.com/office/drawing/2014/main" id="{9B752CCA-6F36-4D3E-A99D-20179B04100A}"/>
              </a:ext>
            </a:extLst>
          </p:cNvPr>
          <p:cNvSpPr>
            <a:spLocks noGrp="1"/>
          </p:cNvSpPr>
          <p:nvPr>
            <p:ph idx="1"/>
          </p:nvPr>
        </p:nvSpPr>
        <p:spPr/>
        <p:txBody>
          <a:bodyPr/>
          <a:lstStyle/>
          <a:p>
            <a:pPr marL="0" indent="0">
              <a:buNone/>
            </a:pPr>
            <a:r>
              <a:rPr lang="en-US" dirty="0"/>
              <a:t>Discover practical test and evaluation methods for assessing performance of an industrial workcell thereby helping control systems implementers to improve security, safety, and reliability. </a:t>
            </a:r>
          </a:p>
        </p:txBody>
      </p:sp>
    </p:spTree>
    <p:extLst>
      <p:ext uri="{BB962C8B-B14F-4D97-AF65-F5344CB8AC3E}">
        <p14:creationId xmlns:p14="http://schemas.microsoft.com/office/powerpoint/2010/main" val="989133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87EE-3B95-42BE-B8D3-F830E6085FD5}"/>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95D7127A-1009-4692-9F2E-44B0ACD0DF9A}"/>
              </a:ext>
            </a:extLst>
          </p:cNvPr>
          <p:cNvSpPr>
            <a:spLocks noGrp="1"/>
          </p:cNvSpPr>
          <p:nvPr>
            <p:ph idx="1"/>
          </p:nvPr>
        </p:nvSpPr>
        <p:spPr/>
        <p:txBody>
          <a:bodyPr>
            <a:normAutofit fontScale="55000" lnSpcReduction="20000"/>
          </a:bodyPr>
          <a:lstStyle/>
          <a:p>
            <a:pPr marL="0" indent="0">
              <a:buNone/>
            </a:pPr>
            <a:r>
              <a:rPr lang="en-US" b="1" dirty="0"/>
              <a:t>Exploration of Requirements</a:t>
            </a:r>
            <a:r>
              <a:rPr lang="en-US" dirty="0"/>
              <a:t>: Industrial applications vary widely depending on the needs of the application.  Applications may range from Condition Monitoring (CM) in which the required reliability and tolerable latency is high to applications such as hard real-time applications for safety integrated systems (SIS) in which reliability and latency are strictly controlled.  Much of the information regarding communications requirements of these widely varying applications are based on opinion with little validation specified.  Moreover, the information found can be confused by media hype and speculation.  Therefore, a very important and first step in the research was to explore the requirements as stated by reputable sources such as international standards organizations and peer-reviewed papers and provide a distilled, realistic perspective uncluttered by hype and supported by experimental data or analysis of the underlying use cases.</a:t>
            </a:r>
          </a:p>
          <a:p>
            <a:pPr marL="0" indent="0">
              <a:buNone/>
            </a:pPr>
            <a:r>
              <a:rPr lang="en-US" b="1" dirty="0"/>
              <a:t>Architectural Decomposition</a:t>
            </a:r>
            <a:r>
              <a:rPr lang="en-US" dirty="0"/>
              <a:t>: The next important element within the research was to understand the composition of a factory workcell to include its constituent parts and interfaces.  The goal in doing so was to discover and model the important CPS elements of a factory workcell and how those elements connect, interrelate, and conduct information in a general sense.  Therefore, our objective was to create a reusable exploratory model of the CPS that is a factory workcell in which wireless communication is the primary mode of communication.</a:t>
            </a:r>
          </a:p>
          <a:p>
            <a:pPr marL="0" indent="0">
              <a:buNone/>
            </a:pPr>
            <a:r>
              <a:rPr lang="en-US" b="1" dirty="0"/>
              <a:t>Discovery by Prototyping</a:t>
            </a:r>
            <a:r>
              <a:rPr lang="en-US" dirty="0"/>
              <a:t>: During the discover process of the research work, we aimed to perform our research using real-world data from physical experiments.  Since the required resources were available and at our disposal, our research objective was to conduct as much of the research using actual devices such as industrial automation and communication equipment as possible.</a:t>
            </a:r>
          </a:p>
          <a:p>
            <a:pPr marL="0" indent="0">
              <a:buNone/>
            </a:pPr>
            <a:r>
              <a:rPr lang="en-US" b="1" dirty="0"/>
              <a:t>Non-traditional Analysis</a:t>
            </a:r>
            <a:r>
              <a:rPr lang="en-US" dirty="0"/>
              <a:t>: Our final goal was to explore through experimentation the use of new data organization methods and learning approaches to analyze data taken from laboratory experiments.  Therefore, our research objective was to apply database technology and machine learning algorithms in ways that had not yet been adopted or used for analysis of CPS performance analysis.</a:t>
            </a:r>
          </a:p>
        </p:txBody>
      </p:sp>
    </p:spTree>
    <p:extLst>
      <p:ext uri="{BB962C8B-B14F-4D97-AF65-F5344CB8AC3E}">
        <p14:creationId xmlns:p14="http://schemas.microsoft.com/office/powerpoint/2010/main" val="321804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F4B655-10DA-4DC1-B953-F0DA92B9148A}"/>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kern="1200">
                <a:solidFill>
                  <a:schemeClr val="tx1"/>
                </a:solidFill>
                <a:latin typeface="+mj-lt"/>
                <a:ea typeface="+mj-ea"/>
                <a:cs typeface="+mj-cs"/>
              </a:rPr>
              <a:t>About Me</a:t>
            </a:r>
          </a:p>
        </p:txBody>
      </p:sp>
      <p:pic>
        <p:nvPicPr>
          <p:cNvPr id="1026" name="Picture 2" descr="Richard Candell">
            <a:extLst>
              <a:ext uri="{FF2B5EF4-FFF2-40B4-BE49-F238E27FC236}">
                <a16:creationId xmlns:a16="http://schemas.microsoft.com/office/drawing/2014/main" id="{9DDE2132-6D94-4964-B18C-B8B50F3FF314}"/>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769" b="3"/>
          <a:stretch/>
        </p:blipFill>
        <p:spPr bwMode="auto">
          <a:xfrm>
            <a:off x="480060" y="1457572"/>
            <a:ext cx="3425957" cy="394237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6DF7FA8-30F8-4F98-81C1-B9FB993571CA}"/>
              </a:ext>
            </a:extLst>
          </p:cNvPr>
          <p:cNvSpPr>
            <a:spLocks noGrp="1"/>
          </p:cNvSpPr>
          <p:nvPr>
            <p:ph sz="half" idx="1"/>
          </p:nvPr>
        </p:nvSpPr>
        <p:spPr>
          <a:xfrm>
            <a:off x="4387515" y="2022601"/>
            <a:ext cx="7161017" cy="4154361"/>
          </a:xfrm>
        </p:spPr>
        <p:txBody>
          <a:bodyPr vert="horz" lIns="91440" tIns="45720" rIns="91440" bIns="45720" rtlCol="0">
            <a:normAutofit/>
          </a:bodyPr>
          <a:lstStyle/>
          <a:p>
            <a:pPr marL="0" indent="0">
              <a:buNone/>
            </a:pPr>
            <a:r>
              <a:rPr lang="en-US" sz="1700" dirty="0">
                <a:latin typeface="+mn-lt"/>
                <a:cs typeface="+mn-cs"/>
              </a:rPr>
              <a:t>Richard Candell has over twenty years of experience in telecommunications system engineering with extensive experience in the design and evaluation of wireless communications systems.  Mr. Candell spent twelve years developing, testing, and deploying secure wireless technologies for commercial and defense applications. He served as the lead systems engineer in developing spread spectrum interference cancellation and performance evaluation strategies for satellite ground stations and mobile phased array beam steering transceivers.  He holds patents in successive interference cancellation and transmission burst detection applied to spread-spectrum satellite communications signals. Mr. Candell holds a BS and MS degree in Electrical Engineering from The University of Memphis. He joined the NIST in 2014. His current research interests include the performance impacts of wireless networks on industrial sensing and actuated control applications for mobile robotic, manufacturing, and safety applications. Mr. Candell was the primary contributing author of the Guide to Industrial Wireless Systems Deployments (NIST AMS 300-4) and the chair of the NIST Industrial Wireless System technical working group. </a:t>
            </a:r>
          </a:p>
        </p:txBody>
      </p:sp>
    </p:spTree>
    <p:extLst>
      <p:ext uri="{BB962C8B-B14F-4D97-AF65-F5344CB8AC3E}">
        <p14:creationId xmlns:p14="http://schemas.microsoft.com/office/powerpoint/2010/main" val="228236508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ECCD-C0D2-41F6-8826-DC7239F54F81}"/>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0888D22-7952-4EC4-ADA7-919D881E15F8}"/>
              </a:ext>
            </a:extLst>
          </p:cNvPr>
          <p:cNvSpPr>
            <a:spLocks noGrp="1"/>
          </p:cNvSpPr>
          <p:nvPr>
            <p:ph idx="1"/>
          </p:nvPr>
        </p:nvSpPr>
        <p:spPr/>
        <p:txBody>
          <a:bodyPr>
            <a:normAutofit fontScale="70000" lnSpcReduction="20000"/>
          </a:bodyPr>
          <a:lstStyle/>
          <a:p>
            <a:r>
              <a:rPr lang="en-US" b="1" dirty="0"/>
              <a:t>Requirements</a:t>
            </a:r>
            <a:r>
              <a:rPr lang="en-US" dirty="0"/>
              <a:t> [1]–[4] An examination of the wireless technology landscape is conducted.  Existing and future wireless technologies are assessed for their appropriate applicability to industrial use cases.		</a:t>
            </a:r>
          </a:p>
          <a:p>
            <a:r>
              <a:rPr lang="en-US" b="1" dirty="0"/>
              <a:t>Modeling</a:t>
            </a:r>
            <a:r>
              <a:rPr lang="en-US" dirty="0"/>
              <a:t> [5], [6] In an effort to better understand the architectural composition of the workcell using industrial wireless communication, modeling techniques are used to identify and decomposed the parts, interfaces, and data flows.  SysML is adopted for this process and a proposed modeling library is created and presented.  The model with conceptual diagram is made publicly available independent of the tool that was used to create the model.		</a:t>
            </a:r>
          </a:p>
          <a:p>
            <a:r>
              <a:rPr lang="en-US" b="1" dirty="0"/>
              <a:t>Application of Graph Databases</a:t>
            </a:r>
            <a:r>
              <a:rPr lang="en-US" dirty="0"/>
              <a:t> [7], [8] A method is developed for collecting, cleaning, organizing, and presenting the cyberphysical performance indicators of experiments run within the NIST Industrial Wireless Testbed. The method developed utilizes the Neo4j graph database and is presented as a novel approach as compared to traditional approaches using relational database, spreadsheets, and raw file processing.		</a:t>
            </a:r>
          </a:p>
          <a:p>
            <a:r>
              <a:rPr lang="en-US" b="1" dirty="0"/>
              <a:t>Machine Learning</a:t>
            </a:r>
            <a:r>
              <a:rPr lang="en-US" dirty="0"/>
              <a:t> [9], [10] A machine learning technique is developed and applied to the prediction of signal-to-interference levels within a wireless factory workcell network employing a robot arm within a force-seeking apparatus.  The machine learning method allows a trained network to accurately determine the signal-to-interference level using the physical state of the robot arm rather than the state of the wireless link itself.</a:t>
            </a:r>
          </a:p>
          <a:p>
            <a:endParaRPr lang="en-US" dirty="0"/>
          </a:p>
        </p:txBody>
      </p:sp>
    </p:spTree>
    <p:extLst>
      <p:ext uri="{BB962C8B-B14F-4D97-AF65-F5344CB8AC3E}">
        <p14:creationId xmlns:p14="http://schemas.microsoft.com/office/powerpoint/2010/main" val="586901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8A99-A8F1-4FD3-BBB3-5CA03D2BC3FE}"/>
              </a:ext>
            </a:extLst>
          </p:cNvPr>
          <p:cNvSpPr>
            <a:spLocks noGrp="1"/>
          </p:cNvSpPr>
          <p:nvPr>
            <p:ph type="title"/>
          </p:nvPr>
        </p:nvSpPr>
        <p:spPr/>
        <p:txBody>
          <a:bodyPr/>
          <a:lstStyle/>
          <a:p>
            <a:r>
              <a:rPr lang="en-US" dirty="0"/>
              <a:t>Publication List</a:t>
            </a:r>
          </a:p>
        </p:txBody>
      </p:sp>
      <p:sp>
        <p:nvSpPr>
          <p:cNvPr id="3" name="Content Placeholder 2">
            <a:extLst>
              <a:ext uri="{FF2B5EF4-FFF2-40B4-BE49-F238E27FC236}">
                <a16:creationId xmlns:a16="http://schemas.microsoft.com/office/drawing/2014/main" id="{EEF7B1B8-EDDD-40BB-ADE6-14B5953D8D74}"/>
              </a:ext>
            </a:extLst>
          </p:cNvPr>
          <p:cNvSpPr>
            <a:spLocks noGrp="1"/>
          </p:cNvSpPr>
          <p:nvPr>
            <p:ph idx="1"/>
          </p:nvPr>
        </p:nvSpPr>
        <p:spPr/>
        <p:txBody>
          <a:bodyPr>
            <a:normAutofit fontScale="70000" lnSpcReduction="20000"/>
          </a:bodyPr>
          <a:lstStyle/>
          <a:p>
            <a:pPr marL="0" indent="0">
              <a:buNone/>
            </a:pPr>
            <a:r>
              <a:rPr lang="en-US" dirty="0"/>
              <a:t>[1]	</a:t>
            </a:r>
            <a:r>
              <a:rPr lang="en-US" b="1" dirty="0"/>
              <a:t>R. Candell</a:t>
            </a:r>
            <a:r>
              <a:rPr lang="en-US" dirty="0"/>
              <a:t> and M. Kashef, “Industrial wireless: Problem space, success considerations, technologies, and future direction,” in </a:t>
            </a:r>
            <a:r>
              <a:rPr lang="en-US" i="1" dirty="0"/>
              <a:t>2017 Resilience Week (RWS)</a:t>
            </a:r>
            <a:r>
              <a:rPr lang="en-US" dirty="0"/>
              <a:t>, Sep. 2017, pp. 133–139, </a:t>
            </a:r>
            <a:r>
              <a:rPr lang="en-US" dirty="0" err="1"/>
              <a:t>doi</a:t>
            </a:r>
            <a:r>
              <a:rPr lang="en-US" dirty="0"/>
              <a:t>: 10.1109/RWEEK.2017.8088661.</a:t>
            </a:r>
          </a:p>
          <a:p>
            <a:pPr marL="0" indent="0">
              <a:buNone/>
            </a:pPr>
            <a:r>
              <a:rPr lang="en-US" dirty="0"/>
              <a:t>[2]	K. Montgomery, </a:t>
            </a:r>
            <a:r>
              <a:rPr lang="en-US" b="1" dirty="0"/>
              <a:t>R. Candell</a:t>
            </a:r>
            <a:r>
              <a:rPr lang="en-US" dirty="0"/>
              <a:t>, Y. Liu, and M. Hany, “Wireless User Requirements for the Factory Work-cell,” 2019. </a:t>
            </a:r>
            <a:r>
              <a:rPr lang="en-US" dirty="0" err="1"/>
              <a:t>doi</a:t>
            </a:r>
            <a:r>
              <a:rPr lang="en-US" dirty="0"/>
              <a:t>: https://doi.org/10.6028/NIST.AMS.300-8.</a:t>
            </a:r>
          </a:p>
          <a:p>
            <a:pPr marL="0" indent="0">
              <a:buNone/>
            </a:pPr>
            <a:r>
              <a:rPr lang="en-US" dirty="0"/>
              <a:t>[3]	</a:t>
            </a:r>
            <a:r>
              <a:rPr lang="en-US" b="1" dirty="0"/>
              <a:t>R. Candell</a:t>
            </a:r>
            <a:r>
              <a:rPr lang="en-US" dirty="0"/>
              <a:t>, M. Kashef, Y. Liu, K. B. Lee, and S. Foufou, “Industrial Wireless Systems Guidelines: Practical Considerations and Deployment Life Cycle,” </a:t>
            </a:r>
            <a:r>
              <a:rPr lang="en-US" i="1" dirty="0"/>
              <a:t>IEEE Ind. Electron. Mag.</a:t>
            </a:r>
            <a:r>
              <a:rPr lang="en-US" dirty="0"/>
              <a:t>, vol. 12, no. 4, pp. 6–17, 2018.</a:t>
            </a:r>
          </a:p>
          <a:p>
            <a:pPr marL="0" indent="0">
              <a:buNone/>
            </a:pPr>
            <a:r>
              <a:rPr lang="en-US" dirty="0"/>
              <a:t>[4]	</a:t>
            </a:r>
            <a:r>
              <a:rPr lang="en-US" b="1" dirty="0"/>
              <a:t>R. Candell</a:t>
            </a:r>
            <a:r>
              <a:rPr lang="en-US" dirty="0"/>
              <a:t>, M. Hany, K. B. Lee, Y. Liu, J. Quimby, and K. Remley, “Guide to industrial wireless systems deployments,” Gaithersburg, MD, Apr. 2018. </a:t>
            </a:r>
            <a:r>
              <a:rPr lang="en-US" dirty="0" err="1"/>
              <a:t>doi</a:t>
            </a:r>
            <a:r>
              <a:rPr lang="en-US" dirty="0"/>
              <a:t>: 10.6028/NIST.AMS.300-4.</a:t>
            </a:r>
          </a:p>
          <a:p>
            <a:pPr marL="0" indent="0">
              <a:buNone/>
            </a:pPr>
            <a:r>
              <a:rPr lang="en-US" dirty="0"/>
              <a:t>[5]	</a:t>
            </a:r>
            <a:r>
              <a:rPr lang="en-US" b="1" dirty="0"/>
              <a:t>R. Candell</a:t>
            </a:r>
            <a:r>
              <a:rPr lang="en-US" dirty="0"/>
              <a:t>, M. Kashef, Y. Liu, and S. Foufou, “A SysML representation of the wireless factory work cell,” </a:t>
            </a:r>
            <a:r>
              <a:rPr lang="en-US" i="1" dirty="0"/>
              <a:t>Int. J. Adv. Manuf. Technol.</a:t>
            </a:r>
            <a:r>
              <a:rPr lang="en-US" dirty="0"/>
              <a:t>, vol. 104, no. 1–4, pp. 119–140, Sep. 2019, </a:t>
            </a:r>
            <a:r>
              <a:rPr lang="en-US" dirty="0" err="1"/>
              <a:t>doi</a:t>
            </a:r>
            <a:r>
              <a:rPr lang="en-US" dirty="0"/>
              <a:t>: 10.1007/s00170-019-03629-x.</a:t>
            </a:r>
          </a:p>
          <a:p>
            <a:pPr marL="0" indent="0">
              <a:buNone/>
            </a:pPr>
            <a:r>
              <a:rPr lang="en-US" dirty="0"/>
              <a:t>[6]	</a:t>
            </a:r>
            <a:r>
              <a:rPr lang="en-US" b="1" dirty="0"/>
              <a:t>R. Candell</a:t>
            </a:r>
            <a:r>
              <a:rPr lang="en-US" dirty="0"/>
              <a:t>, “A Model of a Wireless Factory Work-Cell Using the Systems Modeling Language,” </a:t>
            </a:r>
            <a:r>
              <a:rPr lang="en-US" i="1" dirty="0"/>
              <a:t>J. Res. Natl. Inst. Stand. Technol.</a:t>
            </a:r>
            <a:r>
              <a:rPr lang="en-US" dirty="0"/>
              <a:t>, vol. 123, p. 123018, Oct. 2018, </a:t>
            </a:r>
            <a:r>
              <a:rPr lang="en-US" dirty="0" err="1"/>
              <a:t>doi</a:t>
            </a:r>
            <a:r>
              <a:rPr lang="en-US" dirty="0"/>
              <a:t>: 10.6028/jres.123.018.</a:t>
            </a:r>
          </a:p>
        </p:txBody>
      </p:sp>
    </p:spTree>
    <p:extLst>
      <p:ext uri="{BB962C8B-B14F-4D97-AF65-F5344CB8AC3E}">
        <p14:creationId xmlns:p14="http://schemas.microsoft.com/office/powerpoint/2010/main" val="265035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4A6D-7679-4153-B2AB-4F23756E22C6}"/>
              </a:ext>
            </a:extLst>
          </p:cNvPr>
          <p:cNvSpPr>
            <a:spLocks noGrp="1"/>
          </p:cNvSpPr>
          <p:nvPr>
            <p:ph type="title"/>
          </p:nvPr>
        </p:nvSpPr>
        <p:spPr/>
        <p:txBody>
          <a:bodyPr/>
          <a:lstStyle/>
          <a:p>
            <a:r>
              <a:rPr lang="en-US" dirty="0"/>
              <a:t>Publication List (2)</a:t>
            </a:r>
          </a:p>
        </p:txBody>
      </p:sp>
      <p:sp>
        <p:nvSpPr>
          <p:cNvPr id="3" name="Content Placeholder 2">
            <a:extLst>
              <a:ext uri="{FF2B5EF4-FFF2-40B4-BE49-F238E27FC236}">
                <a16:creationId xmlns:a16="http://schemas.microsoft.com/office/drawing/2014/main" id="{39796626-C5DF-4297-82A2-DAF3FF008BA7}"/>
              </a:ext>
            </a:extLst>
          </p:cNvPr>
          <p:cNvSpPr>
            <a:spLocks noGrp="1"/>
          </p:cNvSpPr>
          <p:nvPr>
            <p:ph idx="1"/>
          </p:nvPr>
        </p:nvSpPr>
        <p:spPr/>
        <p:txBody>
          <a:bodyPr>
            <a:normAutofit fontScale="62500" lnSpcReduction="20000"/>
          </a:bodyPr>
          <a:lstStyle/>
          <a:p>
            <a:pPr marL="0" indent="0">
              <a:buNone/>
            </a:pPr>
            <a:r>
              <a:rPr lang="en-US" dirty="0"/>
              <a:t>[7]	</a:t>
            </a:r>
            <a:r>
              <a:rPr lang="en-US" b="1" dirty="0"/>
              <a:t>R. Candell</a:t>
            </a:r>
            <a:r>
              <a:rPr lang="en-US" dirty="0"/>
              <a:t>, M. Kashef, Y. Liu, K. Montgomery, and S. Foufou, “A Graph Database Approach to Wireless IIoT Work-cell Performance Evaluation,” in </a:t>
            </a:r>
            <a:r>
              <a:rPr lang="en-US" i="1" dirty="0"/>
              <a:t>Proceedings of the 2020 IEEE International Conference on Industrial Technology</a:t>
            </a:r>
            <a:r>
              <a:rPr lang="en-US" dirty="0"/>
              <a:t>, Feb. 2020.</a:t>
            </a:r>
          </a:p>
          <a:p>
            <a:pPr marL="0" indent="0">
              <a:buNone/>
            </a:pPr>
            <a:r>
              <a:rPr lang="en-US" dirty="0"/>
              <a:t>[8]	M. Kashef, Y. Liu, K. Montgomery, and </a:t>
            </a:r>
            <a:r>
              <a:rPr lang="en-US" b="1" dirty="0"/>
              <a:t>R. Candell</a:t>
            </a:r>
            <a:r>
              <a:rPr lang="en-US" dirty="0"/>
              <a:t>, “Wireless Cyber-Physical Systems Performance Evaluation through a Graph Database Approach,” </a:t>
            </a:r>
            <a:r>
              <a:rPr lang="en-US" i="1" dirty="0"/>
              <a:t>J. </a:t>
            </a:r>
            <a:r>
              <a:rPr lang="en-US" i="1" dirty="0" err="1"/>
              <a:t>Comput</a:t>
            </a:r>
            <a:r>
              <a:rPr lang="en-US" i="1" dirty="0"/>
              <a:t>. Inf. Sci. Eng.</a:t>
            </a:r>
            <a:r>
              <a:rPr lang="en-US" dirty="0"/>
              <a:t>, pp. 1–19, 2020, </a:t>
            </a:r>
            <a:r>
              <a:rPr lang="en-US" dirty="0" err="1"/>
              <a:t>doi</a:t>
            </a:r>
            <a:r>
              <a:rPr lang="en-US" dirty="0"/>
              <a:t>: 10.1115/1.4048205.</a:t>
            </a:r>
          </a:p>
          <a:p>
            <a:pPr marL="0" indent="0">
              <a:buNone/>
            </a:pPr>
            <a:r>
              <a:rPr lang="en-US" dirty="0"/>
              <a:t>[9]	</a:t>
            </a:r>
            <a:r>
              <a:rPr lang="en-US" b="1" dirty="0"/>
              <a:t>R. Candell</a:t>
            </a:r>
            <a:r>
              <a:rPr lang="en-US" dirty="0"/>
              <a:t>, K. Montgomery, M. Kashef, Y. Liu, and S. Foufou, “Wireless Interference Estimation Using Machine Learning in a Robotic Force-Seeking Scenario,” in </a:t>
            </a:r>
            <a:r>
              <a:rPr lang="en-US" i="1" dirty="0"/>
              <a:t>2019 IEEE 28th International Symposium on Industrial Electronics (ISIE)</a:t>
            </a:r>
            <a:r>
              <a:rPr lang="en-US" dirty="0"/>
              <a:t>, Jun. 2019, pp. 1334–1341, </a:t>
            </a:r>
            <a:r>
              <a:rPr lang="en-US" dirty="0" err="1"/>
              <a:t>doi</a:t>
            </a:r>
            <a:r>
              <a:rPr lang="en-US" dirty="0"/>
              <a:t>: 10.1109/ISIE.2019.8781418.</a:t>
            </a:r>
          </a:p>
          <a:p>
            <a:pPr marL="0" indent="0">
              <a:buNone/>
            </a:pPr>
            <a:r>
              <a:rPr lang="en-US" dirty="0"/>
              <a:t>[10]	</a:t>
            </a:r>
            <a:r>
              <a:rPr lang="en-US" b="1" dirty="0"/>
              <a:t>R. Candell</a:t>
            </a:r>
            <a:r>
              <a:rPr lang="en-US" dirty="0"/>
              <a:t>, K. Montgomery, M. Kashef, Y. Liu, and S. Foufou, “Machine Learning Based Wireless Interference Estimation in a Robotic Force-Seeking Application,” </a:t>
            </a:r>
            <a:r>
              <a:rPr lang="en-US" i="1" dirty="0"/>
              <a:t>ISA Trans.</a:t>
            </a:r>
            <a:r>
              <a:rPr lang="en-US" dirty="0"/>
              <a:t>, 2020, </a:t>
            </a:r>
            <a:r>
              <a:rPr lang="en-US" dirty="0" err="1"/>
              <a:t>doi</a:t>
            </a:r>
            <a:r>
              <a:rPr lang="en-US" dirty="0"/>
              <a:t>: pending.</a:t>
            </a:r>
          </a:p>
          <a:p>
            <a:pPr marL="0" indent="0">
              <a:buNone/>
            </a:pPr>
            <a:r>
              <a:rPr lang="en-US" dirty="0"/>
              <a:t>[11]	</a:t>
            </a:r>
            <a:r>
              <a:rPr lang="en-US" b="1" dirty="0"/>
              <a:t>R. Candell</a:t>
            </a:r>
            <a:r>
              <a:rPr lang="en-US" dirty="0"/>
              <a:t> and S. Foufou, “Smart Manufacturing Testbed for the Advancement of Wireless Adoption in the Factory,” in </a:t>
            </a:r>
            <a:r>
              <a:rPr lang="en-US" i="1" dirty="0"/>
              <a:t>Proceedings of the 17th International Conference on Product Lifecycle</a:t>
            </a:r>
            <a:r>
              <a:rPr lang="en-US" dirty="0"/>
              <a:t>, 2020, [Online]. Available: https://www.plm-conference.org/.</a:t>
            </a:r>
          </a:p>
          <a:p>
            <a:pPr marL="0" indent="0">
              <a:buNone/>
            </a:pPr>
            <a:r>
              <a:rPr lang="en-US" dirty="0"/>
              <a:t>[12]	M. Kashef, </a:t>
            </a:r>
            <a:r>
              <a:rPr lang="en-US" b="1" dirty="0"/>
              <a:t>R. Candell</a:t>
            </a:r>
            <a:r>
              <a:rPr lang="en-US" dirty="0"/>
              <a:t>, and S. Foufou, “On the Impact of Wireless Communications on Controlling a Two-Dimensional Gantry System,” in </a:t>
            </a:r>
            <a:r>
              <a:rPr lang="en-US" i="1" dirty="0"/>
              <a:t>ASME 2019 14th International Manufacturing Science and Engineering Conference</a:t>
            </a:r>
            <a:r>
              <a:rPr lang="en-US" dirty="0"/>
              <a:t>, 2019, vol. Volume 1:, </a:t>
            </a:r>
            <a:r>
              <a:rPr lang="en-US" dirty="0" err="1"/>
              <a:t>doi</a:t>
            </a:r>
            <a:r>
              <a:rPr lang="en-US" dirty="0"/>
              <a:t>: 10.1115/MSEC2019-2896.</a:t>
            </a:r>
          </a:p>
          <a:p>
            <a:pPr marL="0" indent="0">
              <a:buNone/>
            </a:pPr>
            <a:endParaRPr lang="en-US" dirty="0"/>
          </a:p>
        </p:txBody>
      </p:sp>
    </p:spTree>
    <p:extLst>
      <p:ext uri="{BB962C8B-B14F-4D97-AF65-F5344CB8AC3E}">
        <p14:creationId xmlns:p14="http://schemas.microsoft.com/office/powerpoint/2010/main" val="4195608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E6629-6702-45FD-BE23-C467E99657B0}"/>
              </a:ext>
            </a:extLst>
          </p:cNvPr>
          <p:cNvSpPr>
            <a:spLocks noGrp="1"/>
          </p:cNvSpPr>
          <p:nvPr>
            <p:ph type="title"/>
          </p:nvPr>
        </p:nvSpPr>
        <p:spPr/>
        <p:txBody>
          <a:bodyPr/>
          <a:lstStyle/>
          <a:p>
            <a:r>
              <a:rPr lang="en-US" dirty="0"/>
              <a:t>Introduction to Cyberphysical Systems in Smart Manufacturing</a:t>
            </a:r>
          </a:p>
        </p:txBody>
      </p:sp>
      <p:sp>
        <p:nvSpPr>
          <p:cNvPr id="5" name="Text Placeholder 4">
            <a:extLst>
              <a:ext uri="{FF2B5EF4-FFF2-40B4-BE49-F238E27FC236}">
                <a16:creationId xmlns:a16="http://schemas.microsoft.com/office/drawing/2014/main" id="{290933F8-E6AF-48AE-86B9-24D1431A33D7}"/>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2102086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18F15-8F47-472B-A259-22A03F52DD68}"/>
              </a:ext>
            </a:extLst>
          </p:cNvPr>
          <p:cNvSpPr>
            <a:spLocks noGrp="1"/>
          </p:cNvSpPr>
          <p:nvPr>
            <p:ph type="title"/>
          </p:nvPr>
        </p:nvSpPr>
        <p:spPr/>
        <p:txBody>
          <a:bodyPr/>
          <a:lstStyle/>
          <a:p>
            <a:r>
              <a:rPr lang="en-US"/>
              <a:t>Model of a </a:t>
            </a:r>
            <a:r>
              <a:rPr lang="en-US" dirty="0"/>
              <a:t>cyberphysical system</a:t>
            </a:r>
          </a:p>
        </p:txBody>
      </p:sp>
      <p:pic>
        <p:nvPicPr>
          <p:cNvPr id="5" name="Content Placeholder 4">
            <a:extLst>
              <a:ext uri="{FF2B5EF4-FFF2-40B4-BE49-F238E27FC236}">
                <a16:creationId xmlns:a16="http://schemas.microsoft.com/office/drawing/2014/main" id="{7452FBE3-1576-4901-9C9C-67736550D7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0" y="2629691"/>
            <a:ext cx="9144019" cy="2743206"/>
          </a:xfrm>
        </p:spPr>
      </p:pic>
    </p:spTree>
    <p:extLst>
      <p:ext uri="{BB962C8B-B14F-4D97-AF65-F5344CB8AC3E}">
        <p14:creationId xmlns:p14="http://schemas.microsoft.com/office/powerpoint/2010/main" val="1726613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6935-D462-4ABF-8543-6EACE52C8F61}"/>
              </a:ext>
            </a:extLst>
          </p:cNvPr>
          <p:cNvSpPr>
            <a:spLocks noGrp="1"/>
          </p:cNvSpPr>
          <p:nvPr>
            <p:ph type="title"/>
          </p:nvPr>
        </p:nvSpPr>
        <p:spPr/>
        <p:txBody>
          <a:bodyPr/>
          <a:lstStyle/>
          <a:p>
            <a:r>
              <a:rPr lang="en-US" dirty="0"/>
              <a:t>CPS Necessities</a:t>
            </a:r>
          </a:p>
        </p:txBody>
      </p:sp>
      <p:sp>
        <p:nvSpPr>
          <p:cNvPr id="3" name="Content Placeholder 2">
            <a:extLst>
              <a:ext uri="{FF2B5EF4-FFF2-40B4-BE49-F238E27FC236}">
                <a16:creationId xmlns:a16="http://schemas.microsoft.com/office/drawing/2014/main" id="{494B3856-2DBA-4CF9-9114-DAC041ABC7E1}"/>
              </a:ext>
            </a:extLst>
          </p:cNvPr>
          <p:cNvSpPr>
            <a:spLocks noGrp="1"/>
          </p:cNvSpPr>
          <p:nvPr>
            <p:ph idx="1"/>
          </p:nvPr>
        </p:nvSpPr>
        <p:spPr/>
        <p:txBody>
          <a:bodyPr>
            <a:normAutofit fontScale="85000" lnSpcReduction="10000"/>
          </a:bodyPr>
          <a:lstStyle/>
          <a:p>
            <a:pPr>
              <a:buFont typeface="Wingdings" panose="05000000000000000000" pitchFamily="2" charset="2"/>
              <a:buChar char="v"/>
            </a:pPr>
            <a:r>
              <a:rPr lang="en-US" dirty="0"/>
              <a:t>The automation system must become state aware and adaptive to knowledge of the trends in electromagnetic spectrum occupancy and acute events; </a:t>
            </a:r>
          </a:p>
          <a:p>
            <a:pPr>
              <a:buFont typeface="Wingdings" panose="05000000000000000000" pitchFamily="2" charset="2"/>
              <a:buChar char="v"/>
            </a:pPr>
            <a:r>
              <a:rPr lang="en-US" dirty="0"/>
              <a:t>Intelligence of the automation system must move closer to the physical system.  This means moving the intelligence for control to the actuator; and  </a:t>
            </a:r>
          </a:p>
          <a:p>
            <a:pPr>
              <a:buFont typeface="Wingdings" panose="05000000000000000000" pitchFamily="2" charset="2"/>
              <a:buChar char="v"/>
            </a:pPr>
            <a:r>
              <a:rPr lang="en-US" dirty="0"/>
              <a:t>Performance test methods must be developed and incorporated into the industrial fringe devices.  The test methods must be dependable and at the same time easy to use by factory personal not trained in the technicalities of wireless communication. </a:t>
            </a:r>
          </a:p>
          <a:p>
            <a:pPr>
              <a:buFont typeface="Wingdings" panose="05000000000000000000" pitchFamily="2" charset="2"/>
              <a:buChar char="v"/>
            </a:pPr>
            <a:r>
              <a:rPr lang="en-US" dirty="0"/>
              <a:t>Existing Wireless communications protocols must be analyzed and adapted, and new protocols must be developed to balance reliability, latency, and scalability. </a:t>
            </a:r>
          </a:p>
          <a:p>
            <a:pPr>
              <a:buFont typeface="Wingdings" panose="05000000000000000000" pitchFamily="2" charset="2"/>
              <a:buChar char="v"/>
            </a:pPr>
            <a:r>
              <a:rPr lang="en-US" dirty="0"/>
              <a:t>Security of the network must be maintained and must include availability as a paramount characteristic.</a:t>
            </a:r>
          </a:p>
        </p:txBody>
      </p:sp>
    </p:spTree>
    <p:extLst>
      <p:ext uri="{BB962C8B-B14F-4D97-AF65-F5344CB8AC3E}">
        <p14:creationId xmlns:p14="http://schemas.microsoft.com/office/powerpoint/2010/main" val="1508817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Industrial Wireless Technologies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3478027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r>
              <a:rPr lang="en-US" dirty="0"/>
              <a:t>Wireless Applicability to Industrial Systems</a:t>
            </a:r>
          </a:p>
        </p:txBody>
      </p:sp>
      <p:pic>
        <p:nvPicPr>
          <p:cNvPr id="2" name="Content Placeholder 1">
            <a:extLst>
              <a:ext uri="{FF2B5EF4-FFF2-40B4-BE49-F238E27FC236}">
                <a16:creationId xmlns:a16="http://schemas.microsoft.com/office/drawing/2014/main" id="{4E91E709-DC58-4A6A-A47B-6375F53AB242}"/>
              </a:ext>
            </a:extLst>
          </p:cNvPr>
          <p:cNvPicPr>
            <a:picLocks noGrp="1" noChangeAspect="1"/>
          </p:cNvPicPr>
          <p:nvPr>
            <p:ph sz="half" idx="1"/>
          </p:nvPr>
        </p:nvPicPr>
        <p:blipFill>
          <a:blip r:embed="rId2"/>
          <a:stretch>
            <a:fillRect/>
          </a:stretch>
        </p:blipFill>
        <p:spPr>
          <a:xfrm>
            <a:off x="1071384" y="1825625"/>
            <a:ext cx="4715232" cy="4351338"/>
          </a:xfrm>
          <a:prstGeom prst="rect">
            <a:avLst/>
          </a:prstGeom>
        </p:spPr>
      </p:pic>
      <p:pic>
        <p:nvPicPr>
          <p:cNvPr id="6" name="Content Placeholder 5">
            <a:extLst>
              <a:ext uri="{FF2B5EF4-FFF2-40B4-BE49-F238E27FC236}">
                <a16:creationId xmlns:a16="http://schemas.microsoft.com/office/drawing/2014/main" id="{F3A3673C-E904-4ACF-84D0-2995E28E5D49}"/>
              </a:ext>
            </a:extLst>
          </p:cNvPr>
          <p:cNvPicPr>
            <a:picLocks noGrp="1" noChangeAspect="1"/>
          </p:cNvPicPr>
          <p:nvPr>
            <p:ph sz="half" idx="2"/>
          </p:nvPr>
        </p:nvPicPr>
        <p:blipFill>
          <a:blip r:embed="rId3"/>
          <a:stretch>
            <a:fillRect/>
          </a:stretch>
        </p:blipFill>
        <p:spPr>
          <a:xfrm>
            <a:off x="6096000" y="2056601"/>
            <a:ext cx="5181600" cy="2556242"/>
          </a:xfrm>
          <a:prstGeom prst="rect">
            <a:avLst/>
          </a:prstGeom>
        </p:spPr>
      </p:pic>
      <p:sp>
        <p:nvSpPr>
          <p:cNvPr id="7" name="Rectangle 6">
            <a:extLst>
              <a:ext uri="{FF2B5EF4-FFF2-40B4-BE49-F238E27FC236}">
                <a16:creationId xmlns:a16="http://schemas.microsoft.com/office/drawing/2014/main" id="{66121392-0A37-4DF1-A94B-0D4DB5C8036D}"/>
              </a:ext>
            </a:extLst>
          </p:cNvPr>
          <p:cNvSpPr/>
          <p:nvPr/>
        </p:nvSpPr>
        <p:spPr>
          <a:xfrm>
            <a:off x="6096000" y="4978756"/>
            <a:ext cx="5181600" cy="1200329"/>
          </a:xfrm>
          <a:prstGeom prst="rect">
            <a:avLst/>
          </a:prstGeom>
        </p:spPr>
        <p:txBody>
          <a:bodyPr wrap="square">
            <a:spAutoFit/>
          </a:bodyPr>
          <a:lstStyle/>
          <a:p>
            <a:r>
              <a:rPr lang="en-US" dirty="0">
                <a:latin typeface="F101"/>
              </a:rPr>
              <a:t>R. Candell and M. Kashef, Industrial wireless: Problem space, success considerations, technologies, and future direction, in 2017 Resilience Week (RWS), Sep. 2017, pp. 133139.</a:t>
            </a:r>
            <a:endParaRPr lang="en-US" dirty="0"/>
          </a:p>
        </p:txBody>
      </p:sp>
    </p:spTree>
    <p:extLst>
      <p:ext uri="{BB962C8B-B14F-4D97-AF65-F5344CB8AC3E}">
        <p14:creationId xmlns:p14="http://schemas.microsoft.com/office/powerpoint/2010/main" val="249888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28C554-620E-4E5D-A331-007865AA86F0}"/>
              </a:ext>
            </a:extLst>
          </p:cNvPr>
          <p:cNvSpPr>
            <a:spLocks noGrp="1"/>
          </p:cNvSpPr>
          <p:nvPr>
            <p:ph type="title"/>
          </p:nvPr>
        </p:nvSpPr>
        <p:spPr/>
        <p:txBody>
          <a:bodyPr/>
          <a:lstStyle/>
          <a:p>
            <a:r>
              <a:rPr lang="en-US" dirty="0"/>
              <a:t>Subsequent Requirements Work</a:t>
            </a:r>
          </a:p>
        </p:txBody>
      </p:sp>
      <p:pic>
        <p:nvPicPr>
          <p:cNvPr id="6" name="Picture 5">
            <a:extLst>
              <a:ext uri="{FF2B5EF4-FFF2-40B4-BE49-F238E27FC236}">
                <a16:creationId xmlns:a16="http://schemas.microsoft.com/office/drawing/2014/main" id="{B6738968-E5E5-4EA0-AF52-5B8C7F60EF14}"/>
              </a:ext>
            </a:extLst>
          </p:cNvPr>
          <p:cNvPicPr>
            <a:picLocks noChangeAspect="1"/>
          </p:cNvPicPr>
          <p:nvPr/>
        </p:nvPicPr>
        <p:blipFill>
          <a:blip r:embed="rId2"/>
          <a:stretch>
            <a:fillRect/>
          </a:stretch>
        </p:blipFill>
        <p:spPr>
          <a:xfrm>
            <a:off x="838200" y="1495647"/>
            <a:ext cx="5821733" cy="4725825"/>
          </a:xfrm>
          <a:prstGeom prst="rect">
            <a:avLst/>
          </a:prstGeom>
        </p:spPr>
      </p:pic>
    </p:spTree>
    <p:extLst>
      <p:ext uri="{BB962C8B-B14F-4D97-AF65-F5344CB8AC3E}">
        <p14:creationId xmlns:p14="http://schemas.microsoft.com/office/powerpoint/2010/main" val="1995717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SysML: Workcell Architectural Decomposition and Analysis</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314314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C3D36-29C1-4EF8-9A05-5D1ACAEDACEA}"/>
              </a:ext>
            </a:extLst>
          </p:cNvPr>
          <p:cNvSpPr>
            <a:spLocks noGrp="1"/>
          </p:cNvSpPr>
          <p:nvPr>
            <p:ph type="title"/>
          </p:nvPr>
        </p:nvSpPr>
        <p:spPr/>
        <p:txBody>
          <a:bodyPr/>
          <a:lstStyle/>
          <a:p>
            <a:r>
              <a:rPr lang="en-US" dirty="0"/>
              <a:t>The NIST Industrial Wireless Project</a:t>
            </a:r>
          </a:p>
        </p:txBody>
      </p:sp>
      <p:sp>
        <p:nvSpPr>
          <p:cNvPr id="5" name="Text Placeholder 4">
            <a:extLst>
              <a:ext uri="{FF2B5EF4-FFF2-40B4-BE49-F238E27FC236}">
                <a16:creationId xmlns:a16="http://schemas.microsoft.com/office/drawing/2014/main" id="{F4109055-D22D-47D4-B8AD-D702E8FFC5CE}"/>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4040772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1E8B-8C1A-4809-AF51-C1B7376E4FF2}"/>
              </a:ext>
            </a:extLst>
          </p:cNvPr>
          <p:cNvSpPr>
            <a:spLocks noGrp="1"/>
          </p:cNvSpPr>
          <p:nvPr>
            <p:ph type="title"/>
          </p:nvPr>
        </p:nvSpPr>
        <p:spPr>
          <a:xfrm>
            <a:off x="838200" y="365125"/>
            <a:ext cx="3101411" cy="1325563"/>
          </a:xfrm>
        </p:spPr>
        <p:txBody>
          <a:bodyPr/>
          <a:lstStyle/>
          <a:p>
            <a:r>
              <a:rPr lang="en-US"/>
              <a:t>Conceptual </a:t>
            </a:r>
            <a:br>
              <a:rPr lang="en-US"/>
            </a:br>
            <a:r>
              <a:rPr lang="en-US"/>
              <a:t>Diagram</a:t>
            </a:r>
            <a:endParaRPr lang="en-US" dirty="0"/>
          </a:p>
        </p:txBody>
      </p:sp>
      <p:pic>
        <p:nvPicPr>
          <p:cNvPr id="4" name="Content Placeholder 3">
            <a:extLst>
              <a:ext uri="{FF2B5EF4-FFF2-40B4-BE49-F238E27FC236}">
                <a16:creationId xmlns:a16="http://schemas.microsoft.com/office/drawing/2014/main" id="{7FAFDD30-0954-4298-9BB8-3EA67A8144EF}"/>
              </a:ext>
            </a:extLst>
          </p:cNvPr>
          <p:cNvPicPr>
            <a:picLocks noGrp="1" noChangeAspect="1"/>
          </p:cNvPicPr>
          <p:nvPr>
            <p:ph idx="1"/>
          </p:nvPr>
        </p:nvPicPr>
        <p:blipFill>
          <a:blip r:embed="rId2"/>
          <a:stretch>
            <a:fillRect/>
          </a:stretch>
        </p:blipFill>
        <p:spPr>
          <a:xfrm>
            <a:off x="4357877" y="365125"/>
            <a:ext cx="7363792" cy="6061312"/>
          </a:xfrm>
          <a:prstGeom prst="rect">
            <a:avLst/>
          </a:prstGeom>
        </p:spPr>
      </p:pic>
      <p:sp>
        <p:nvSpPr>
          <p:cNvPr id="7" name="Content Placeholder 5">
            <a:extLst>
              <a:ext uri="{FF2B5EF4-FFF2-40B4-BE49-F238E27FC236}">
                <a16:creationId xmlns:a16="http://schemas.microsoft.com/office/drawing/2014/main" id="{A5D1BE2E-006E-43F5-8288-EA2F4CD561A2}"/>
              </a:ext>
            </a:extLst>
          </p:cNvPr>
          <p:cNvSpPr txBox="1">
            <a:spLocks/>
          </p:cNvSpPr>
          <p:nvPr/>
        </p:nvSpPr>
        <p:spPr>
          <a:xfrm>
            <a:off x="838200" y="1962358"/>
            <a:ext cx="3349239"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Device</a:t>
            </a:r>
          </a:p>
          <a:p>
            <a:pPr lvl="1"/>
            <a:r>
              <a:rPr lang="en-US" sz="2000" dirty="0"/>
              <a:t>Wireless Device</a:t>
            </a:r>
          </a:p>
          <a:p>
            <a:pPr lvl="1"/>
            <a:r>
              <a:rPr lang="en-US" sz="2000" dirty="0"/>
              <a:t>Controller</a:t>
            </a:r>
          </a:p>
          <a:p>
            <a:r>
              <a:rPr lang="en-US" sz="2400" dirty="0"/>
              <a:t>Controller</a:t>
            </a:r>
          </a:p>
          <a:p>
            <a:pPr lvl="1"/>
            <a:r>
              <a:rPr lang="en-US" sz="2000" dirty="0"/>
              <a:t>Robot Controller</a:t>
            </a:r>
          </a:p>
          <a:p>
            <a:pPr lvl="1"/>
            <a:r>
              <a:rPr lang="en-US" sz="2000" dirty="0"/>
              <a:t>PLC</a:t>
            </a:r>
          </a:p>
          <a:p>
            <a:r>
              <a:rPr lang="en-US" sz="2400" dirty="0"/>
              <a:t>Applications</a:t>
            </a:r>
          </a:p>
          <a:p>
            <a:r>
              <a:rPr lang="en-US" sz="2400" dirty="0"/>
              <a:t>IWN</a:t>
            </a:r>
          </a:p>
          <a:p>
            <a:r>
              <a:rPr lang="en-US" sz="2400" dirty="0"/>
              <a:t>Radio Channel</a:t>
            </a:r>
          </a:p>
          <a:p>
            <a:r>
              <a:rPr lang="en-US" sz="2400" dirty="0"/>
              <a:t>Service</a:t>
            </a:r>
          </a:p>
          <a:p>
            <a:r>
              <a:rPr lang="en-US" sz="2400" dirty="0"/>
              <a:t>Constraints</a:t>
            </a:r>
          </a:p>
        </p:txBody>
      </p:sp>
    </p:spTree>
    <p:extLst>
      <p:ext uri="{BB962C8B-B14F-4D97-AF65-F5344CB8AC3E}">
        <p14:creationId xmlns:p14="http://schemas.microsoft.com/office/powerpoint/2010/main" val="59455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0E774-F3FF-463E-9958-2C50B21CE701}"/>
              </a:ext>
            </a:extLst>
          </p:cNvPr>
          <p:cNvSpPr>
            <a:spLocks noGrp="1"/>
          </p:cNvSpPr>
          <p:nvPr>
            <p:ph type="title"/>
          </p:nvPr>
        </p:nvSpPr>
        <p:spPr/>
        <p:txBody>
          <a:bodyPr/>
          <a:lstStyle/>
          <a:p>
            <a:r>
              <a:rPr lang="en-US" dirty="0"/>
              <a:t>Packages</a:t>
            </a:r>
          </a:p>
        </p:txBody>
      </p:sp>
      <p:pic>
        <p:nvPicPr>
          <p:cNvPr id="8" name="Content Placeholder 7" descr="A close up of a map&#10;&#10;Description automatically generated">
            <a:extLst>
              <a:ext uri="{FF2B5EF4-FFF2-40B4-BE49-F238E27FC236}">
                <a16:creationId xmlns:a16="http://schemas.microsoft.com/office/drawing/2014/main" id="{BDA22C24-55E7-4DFB-AFC3-27F509E009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5255" y="1825625"/>
            <a:ext cx="4181490" cy="4351338"/>
          </a:xfrm>
        </p:spPr>
      </p:pic>
    </p:spTree>
    <p:extLst>
      <p:ext uri="{BB962C8B-B14F-4D97-AF65-F5344CB8AC3E}">
        <p14:creationId xmlns:p14="http://schemas.microsoft.com/office/powerpoint/2010/main" val="3659306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1FC0-8FBE-407C-BA7C-51BE48F8CCCA}"/>
              </a:ext>
            </a:extLst>
          </p:cNvPr>
          <p:cNvSpPr>
            <a:spLocks noGrp="1"/>
          </p:cNvSpPr>
          <p:nvPr>
            <p:ph type="title"/>
          </p:nvPr>
        </p:nvSpPr>
        <p:spPr/>
        <p:txBody>
          <a:bodyPr/>
          <a:lstStyle/>
          <a:p>
            <a:r>
              <a:rPr lang="en-US" dirty="0"/>
              <a:t>Robotics</a:t>
            </a:r>
          </a:p>
        </p:txBody>
      </p:sp>
      <p:pic>
        <p:nvPicPr>
          <p:cNvPr id="6" name="Content Placeholder 5" descr="A screenshot of a cell phone&#10;&#10;Description automatically generated">
            <a:extLst>
              <a:ext uri="{FF2B5EF4-FFF2-40B4-BE49-F238E27FC236}">
                <a16:creationId xmlns:a16="http://schemas.microsoft.com/office/drawing/2014/main" id="{1D48B5ED-0000-49BD-8838-7C54425884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3959" y="1825625"/>
            <a:ext cx="9024081" cy="4351338"/>
          </a:xfrm>
        </p:spPr>
      </p:pic>
    </p:spTree>
    <p:extLst>
      <p:ext uri="{BB962C8B-B14F-4D97-AF65-F5344CB8AC3E}">
        <p14:creationId xmlns:p14="http://schemas.microsoft.com/office/powerpoint/2010/main" val="3714656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a:xfrm>
            <a:off x="838200" y="365125"/>
            <a:ext cx="3289419" cy="1325563"/>
          </a:xfrm>
        </p:spPr>
        <p:txBody>
          <a:bodyPr/>
          <a:lstStyle/>
          <a:p>
            <a:r>
              <a:rPr lang="en-US" dirty="0"/>
              <a:t>Constraints</a:t>
            </a:r>
          </a:p>
        </p:txBody>
      </p:sp>
      <p:pic>
        <p:nvPicPr>
          <p:cNvPr id="3" name="Content Placeholder 2" descr="A screenshot of a cell phone&#10;&#10;Description automatically generated">
            <a:extLst>
              <a:ext uri="{FF2B5EF4-FFF2-40B4-BE49-F238E27FC236}">
                <a16:creationId xmlns:a16="http://schemas.microsoft.com/office/drawing/2014/main" id="{EECD0D69-D074-4034-B023-E385B0C0B0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891448"/>
            <a:ext cx="5003174" cy="3606349"/>
          </a:xfrm>
        </p:spPr>
      </p:pic>
      <p:pic>
        <p:nvPicPr>
          <p:cNvPr id="7" name="Picture 6" descr="A screenshot of a cell phone&#10;&#10;Description automatically generated">
            <a:extLst>
              <a:ext uri="{FF2B5EF4-FFF2-40B4-BE49-F238E27FC236}">
                <a16:creationId xmlns:a16="http://schemas.microsoft.com/office/drawing/2014/main" id="{976EF73C-EAEF-4392-A9DF-760FBB73D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50" y="662116"/>
            <a:ext cx="4292063" cy="2057143"/>
          </a:xfrm>
          <a:prstGeom prst="rect">
            <a:avLst/>
          </a:prstGeom>
        </p:spPr>
      </p:pic>
      <p:pic>
        <p:nvPicPr>
          <p:cNvPr id="9" name="Picture 8">
            <a:extLst>
              <a:ext uri="{FF2B5EF4-FFF2-40B4-BE49-F238E27FC236}">
                <a16:creationId xmlns:a16="http://schemas.microsoft.com/office/drawing/2014/main" id="{A75BCD2F-2A6D-4E04-A199-342C7C6B6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3165" y="2853353"/>
            <a:ext cx="4520635" cy="3644444"/>
          </a:xfrm>
          <a:prstGeom prst="rect">
            <a:avLst/>
          </a:prstGeom>
        </p:spPr>
      </p:pic>
      <p:sp>
        <p:nvSpPr>
          <p:cNvPr id="10" name="Content Placeholder 5">
            <a:extLst>
              <a:ext uri="{FF2B5EF4-FFF2-40B4-BE49-F238E27FC236}">
                <a16:creationId xmlns:a16="http://schemas.microsoft.com/office/drawing/2014/main" id="{8844AA84-4966-4BE9-A8F3-8F1B02852FBC}"/>
              </a:ext>
            </a:extLst>
          </p:cNvPr>
          <p:cNvSpPr txBox="1">
            <a:spLocks/>
          </p:cNvSpPr>
          <p:nvPr/>
        </p:nvSpPr>
        <p:spPr>
          <a:xfrm>
            <a:off x="838200" y="1603434"/>
            <a:ext cx="5512428" cy="1472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Allows us to model mathematically or programmatically effects of behavior within a block.</a:t>
            </a:r>
          </a:p>
        </p:txBody>
      </p:sp>
    </p:spTree>
    <p:extLst>
      <p:ext uri="{BB962C8B-B14F-4D97-AF65-F5344CB8AC3E}">
        <p14:creationId xmlns:p14="http://schemas.microsoft.com/office/powerpoint/2010/main" val="807807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B6128-9263-4A77-8932-019A34A51E8A}"/>
              </a:ext>
            </a:extLst>
          </p:cNvPr>
          <p:cNvSpPr>
            <a:spLocks noGrp="1"/>
          </p:cNvSpPr>
          <p:nvPr>
            <p:ph type="title"/>
          </p:nvPr>
        </p:nvSpPr>
        <p:spPr/>
        <p:txBody>
          <a:bodyPr/>
          <a:lstStyle/>
          <a:p>
            <a:r>
              <a:rPr lang="en-US" dirty="0"/>
              <a:t>Radio Channel Constraints</a:t>
            </a:r>
          </a:p>
        </p:txBody>
      </p:sp>
      <p:pic>
        <p:nvPicPr>
          <p:cNvPr id="10" name="Content Placeholder 9" descr="A screenshot of a cell phone&#10;&#10;Description automatically generated">
            <a:extLst>
              <a:ext uri="{FF2B5EF4-FFF2-40B4-BE49-F238E27FC236}">
                <a16:creationId xmlns:a16="http://schemas.microsoft.com/office/drawing/2014/main" id="{474BFCCE-98B0-419D-BB0C-820CB300076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7413" y="2198119"/>
            <a:ext cx="5003174" cy="3606349"/>
          </a:xfrm>
        </p:spPr>
      </p:pic>
      <p:pic>
        <p:nvPicPr>
          <p:cNvPr id="8" name="Content Placeholder 7" descr="A screenshot of a cell phone&#10;&#10;Description automatically generated">
            <a:extLst>
              <a:ext uri="{FF2B5EF4-FFF2-40B4-BE49-F238E27FC236}">
                <a16:creationId xmlns:a16="http://schemas.microsoft.com/office/drawing/2014/main" id="{3E06CCE8-3E28-47BA-A3AB-C151E139E5B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28894" y="1825625"/>
            <a:ext cx="3268212" cy="4351338"/>
          </a:xfrm>
        </p:spPr>
      </p:pic>
    </p:spTree>
    <p:extLst>
      <p:ext uri="{BB962C8B-B14F-4D97-AF65-F5344CB8AC3E}">
        <p14:creationId xmlns:p14="http://schemas.microsoft.com/office/powerpoint/2010/main" val="2963731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5CD07E-CCC8-406C-83B9-B8C3FE1FB7D4}"/>
              </a:ext>
            </a:extLst>
          </p:cNvPr>
          <p:cNvSpPr>
            <a:spLocks noGrp="1"/>
          </p:cNvSpPr>
          <p:nvPr>
            <p:ph type="title"/>
          </p:nvPr>
        </p:nvSpPr>
        <p:spPr/>
        <p:txBody>
          <a:bodyPr/>
          <a:lstStyle/>
          <a:p>
            <a:r>
              <a:rPr lang="en-US" dirty="0"/>
              <a:t>Industrial Wireless Network (IWN)</a:t>
            </a:r>
          </a:p>
        </p:txBody>
      </p:sp>
      <p:pic>
        <p:nvPicPr>
          <p:cNvPr id="8" name="Content Placeholder 7" descr="A screenshot of a cell phone&#10;&#10;Description automatically generated">
            <a:extLst>
              <a:ext uri="{FF2B5EF4-FFF2-40B4-BE49-F238E27FC236}">
                <a16:creationId xmlns:a16="http://schemas.microsoft.com/office/drawing/2014/main" id="{8D90C1A2-56D8-474F-BE7A-FF84BAC3CB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6635" y="2102881"/>
            <a:ext cx="6958730" cy="3796825"/>
          </a:xfrm>
        </p:spPr>
      </p:pic>
    </p:spTree>
    <p:extLst>
      <p:ext uri="{BB962C8B-B14F-4D97-AF65-F5344CB8AC3E}">
        <p14:creationId xmlns:p14="http://schemas.microsoft.com/office/powerpoint/2010/main" val="324931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053C-D181-41E6-8F65-7361D95B8348}"/>
              </a:ext>
            </a:extLst>
          </p:cNvPr>
          <p:cNvSpPr>
            <a:spLocks noGrp="1"/>
          </p:cNvSpPr>
          <p:nvPr>
            <p:ph type="title"/>
          </p:nvPr>
        </p:nvSpPr>
        <p:spPr/>
        <p:txBody>
          <a:bodyPr/>
          <a:lstStyle/>
          <a:p>
            <a:r>
              <a:rPr lang="en-US" dirty="0"/>
              <a:t>Service (of an IWN)</a:t>
            </a:r>
          </a:p>
        </p:txBody>
      </p:sp>
      <p:pic>
        <p:nvPicPr>
          <p:cNvPr id="8" name="Content Placeholder 7" descr="A screenshot of a cell phone&#10;&#10;Description automatically generated">
            <a:extLst>
              <a:ext uri="{FF2B5EF4-FFF2-40B4-BE49-F238E27FC236}">
                <a16:creationId xmlns:a16="http://schemas.microsoft.com/office/drawing/2014/main" id="{EBF5B4C9-AC9A-4185-A262-04F2E986B28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85060" y="1825625"/>
            <a:ext cx="4287880" cy="4351338"/>
          </a:xfrm>
        </p:spPr>
      </p:pic>
      <p:pic>
        <p:nvPicPr>
          <p:cNvPr id="6" name="Content Placeholder 5" descr="A screenshot of a cell phone&#10;&#10;Description automatically generated">
            <a:extLst>
              <a:ext uri="{FF2B5EF4-FFF2-40B4-BE49-F238E27FC236}">
                <a16:creationId xmlns:a16="http://schemas.microsoft.com/office/drawing/2014/main" id="{86C1E2A2-8AC6-4D39-B23B-F48E50AA08E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669623"/>
            <a:ext cx="5181600" cy="2663342"/>
          </a:xfrm>
        </p:spPr>
      </p:pic>
    </p:spTree>
    <p:extLst>
      <p:ext uri="{BB962C8B-B14F-4D97-AF65-F5344CB8AC3E}">
        <p14:creationId xmlns:p14="http://schemas.microsoft.com/office/powerpoint/2010/main" val="3719703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24BA-FAF7-4A9E-BBA9-AABFB19A5AF1}"/>
              </a:ext>
            </a:extLst>
          </p:cNvPr>
          <p:cNvSpPr>
            <a:spLocks noGrp="1"/>
          </p:cNvSpPr>
          <p:nvPr>
            <p:ph type="title"/>
          </p:nvPr>
        </p:nvSpPr>
        <p:spPr/>
        <p:txBody>
          <a:bodyPr/>
          <a:lstStyle/>
          <a:p>
            <a:r>
              <a:rPr lang="en-US" dirty="0"/>
              <a:t>Clock</a:t>
            </a:r>
          </a:p>
        </p:txBody>
      </p:sp>
      <p:pic>
        <p:nvPicPr>
          <p:cNvPr id="6" name="Content Placeholder 5" descr="A screenshot of a cell phone&#10;&#10;Description automatically generated">
            <a:extLst>
              <a:ext uri="{FF2B5EF4-FFF2-40B4-BE49-F238E27FC236}">
                <a16:creationId xmlns:a16="http://schemas.microsoft.com/office/drawing/2014/main" id="{8E08F11B-AAF9-4DBF-BF9B-8CA43BF750F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75135"/>
            <a:ext cx="5181600" cy="3052318"/>
          </a:xfrm>
        </p:spPr>
      </p:pic>
      <p:pic>
        <p:nvPicPr>
          <p:cNvPr id="8" name="Content Placeholder 7" descr="A screenshot of a cell phone&#10;&#10;Description automatically generated">
            <a:extLst>
              <a:ext uri="{FF2B5EF4-FFF2-40B4-BE49-F238E27FC236}">
                <a16:creationId xmlns:a16="http://schemas.microsoft.com/office/drawing/2014/main" id="{0F074184-560E-4ECB-AAD9-34BF1BA4BD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41472"/>
            <a:ext cx="5181600" cy="3119643"/>
          </a:xfrm>
        </p:spPr>
      </p:pic>
    </p:spTree>
    <p:extLst>
      <p:ext uri="{BB962C8B-B14F-4D97-AF65-F5344CB8AC3E}">
        <p14:creationId xmlns:p14="http://schemas.microsoft.com/office/powerpoint/2010/main" val="368766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E0C37-8146-4F85-A69F-BF3A9D9E376F}"/>
              </a:ext>
            </a:extLst>
          </p:cNvPr>
          <p:cNvSpPr>
            <a:spLocks noGrp="1"/>
          </p:cNvSpPr>
          <p:nvPr>
            <p:ph type="title"/>
          </p:nvPr>
        </p:nvSpPr>
        <p:spPr/>
        <p:txBody>
          <a:bodyPr/>
          <a:lstStyle/>
          <a:p>
            <a:r>
              <a:rPr lang="en-US" dirty="0"/>
              <a:t>Spectrum Monitoring System (SMS)</a:t>
            </a:r>
          </a:p>
        </p:txBody>
      </p:sp>
      <p:pic>
        <p:nvPicPr>
          <p:cNvPr id="8" name="Content Placeholder 7" descr="A screenshot of a cell phone&#10;&#10;Description automatically generated">
            <a:extLst>
              <a:ext uri="{FF2B5EF4-FFF2-40B4-BE49-F238E27FC236}">
                <a16:creationId xmlns:a16="http://schemas.microsoft.com/office/drawing/2014/main" id="{BB31ADD7-26F4-4F97-900C-1AAF9DEF745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69767"/>
            <a:ext cx="5181600" cy="3663054"/>
          </a:xfrm>
        </p:spPr>
      </p:pic>
      <p:pic>
        <p:nvPicPr>
          <p:cNvPr id="6" name="Content Placeholder 5" descr="A picture containing screenshot&#10;&#10;Description automatically generated">
            <a:extLst>
              <a:ext uri="{FF2B5EF4-FFF2-40B4-BE49-F238E27FC236}">
                <a16:creationId xmlns:a16="http://schemas.microsoft.com/office/drawing/2014/main" id="{F4D10E60-20FA-4892-B4CC-12069536FE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26014"/>
            <a:ext cx="5181600" cy="3550560"/>
          </a:xfrm>
        </p:spPr>
      </p:pic>
    </p:spTree>
    <p:extLst>
      <p:ext uri="{BB962C8B-B14F-4D97-AF65-F5344CB8AC3E}">
        <p14:creationId xmlns:p14="http://schemas.microsoft.com/office/powerpoint/2010/main" val="197261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BCBB99-504F-4CA7-AB2E-8AC185E57B87}"/>
              </a:ext>
            </a:extLst>
          </p:cNvPr>
          <p:cNvSpPr>
            <a:spLocks noGrp="1"/>
          </p:cNvSpPr>
          <p:nvPr>
            <p:ph type="title"/>
          </p:nvPr>
        </p:nvSpPr>
        <p:spPr/>
        <p:txBody>
          <a:bodyPr/>
          <a:lstStyle/>
          <a:p>
            <a:r>
              <a:rPr lang="en-US" dirty="0"/>
              <a:t>Example IBDs of Factory Workcells</a:t>
            </a:r>
          </a:p>
        </p:txBody>
      </p:sp>
      <p:pic>
        <p:nvPicPr>
          <p:cNvPr id="10" name="Content Placeholder 9" descr="A screenshot of a cell phone&#10;&#10;Description automatically generated">
            <a:extLst>
              <a:ext uri="{FF2B5EF4-FFF2-40B4-BE49-F238E27FC236}">
                <a16:creationId xmlns:a16="http://schemas.microsoft.com/office/drawing/2014/main" id="{011FE362-CC8F-44BE-96DA-318663211B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23193" y="1273831"/>
            <a:ext cx="5249917" cy="5489327"/>
          </a:xfrm>
        </p:spPr>
      </p:pic>
      <p:pic>
        <p:nvPicPr>
          <p:cNvPr id="8" name="Content Placeholder 7" descr="A screenshot of a cell phone&#10;&#10;Description automatically generated">
            <a:extLst>
              <a:ext uri="{FF2B5EF4-FFF2-40B4-BE49-F238E27FC236}">
                <a16:creationId xmlns:a16="http://schemas.microsoft.com/office/drawing/2014/main" id="{2AE72C6B-3DD1-42E3-8E72-221FBACFED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573110" y="1273831"/>
            <a:ext cx="6516452" cy="4709183"/>
          </a:xfrm>
        </p:spPr>
      </p:pic>
    </p:spTree>
    <p:extLst>
      <p:ext uri="{BB962C8B-B14F-4D97-AF65-F5344CB8AC3E}">
        <p14:creationId xmlns:p14="http://schemas.microsoft.com/office/powerpoint/2010/main" val="348267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s://thumbs.dreamstime.com/z/industrial-robot-sketch-hydraulic-cylinders-40601759.jpg">
            <a:extLst>
              <a:ext uri="{FF2B5EF4-FFF2-40B4-BE49-F238E27FC236}">
                <a16:creationId xmlns:a16="http://schemas.microsoft.com/office/drawing/2014/main" id="{36B897AD-9D5A-4833-9A7F-9A0978885BFC}"/>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7478566" y="1343690"/>
            <a:ext cx="1273952" cy="12404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intechopen.com/source/html/17801/media/image2_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76" y="1345946"/>
            <a:ext cx="2296746" cy="14727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p:cNvGraphicFramePr>
            <a:graphicFrameLocks noGrp="1"/>
          </p:cNvGraphicFramePr>
          <p:nvPr>
            <p:ph idx="1"/>
            <p:extLst>
              <p:ext uri="{D42A27DB-BD31-4B8C-83A1-F6EECF244321}">
                <p14:modId xmlns:p14="http://schemas.microsoft.com/office/powerpoint/2010/main" val="3963856593"/>
              </p:ext>
            </p:extLst>
          </p:nvPr>
        </p:nvGraphicFramePr>
        <p:xfrm>
          <a:off x="838200" y="2038420"/>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3"/>
          <p:cNvSpPr>
            <a:spLocks noGrp="1"/>
          </p:cNvSpPr>
          <p:nvPr>
            <p:ph type="title"/>
          </p:nvPr>
        </p:nvSpPr>
        <p:spPr/>
        <p:txBody>
          <a:bodyPr>
            <a:normAutofit/>
          </a:bodyPr>
          <a:lstStyle/>
          <a:p>
            <a:r>
              <a:rPr lang="en-US" dirty="0"/>
              <a:t>Historical Approach to Research/Guidance</a:t>
            </a:r>
          </a:p>
        </p:txBody>
      </p:sp>
      <p:pic>
        <p:nvPicPr>
          <p:cNvPr id="1028" name="Picture 4" descr="http://www.controleng.com/uploads/RTEmagicC_CTLx_icon_processBROWN_15.jpg.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57719" y="1920220"/>
            <a:ext cx="936126" cy="10141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controleng.com/uploads/RTEmagicC_CTLx_icon_processBROWN_15.jpg.jpg">
            <a:extLst>
              <a:ext uri="{FF2B5EF4-FFF2-40B4-BE49-F238E27FC236}">
                <a16:creationId xmlns:a16="http://schemas.microsoft.com/office/drawing/2014/main" id="{5223D831-EAC0-493C-B400-B95078355458}"/>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22305" y="2311666"/>
            <a:ext cx="936126" cy="101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23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2D50E-565A-471D-B5E5-9DC0644F3B31}"/>
              </a:ext>
            </a:extLst>
          </p:cNvPr>
          <p:cNvSpPr>
            <a:spLocks noGrp="1"/>
          </p:cNvSpPr>
          <p:nvPr>
            <p:ph type="title"/>
          </p:nvPr>
        </p:nvSpPr>
        <p:spPr/>
        <p:txBody>
          <a:bodyPr/>
          <a:lstStyle/>
          <a:p>
            <a:r>
              <a:rPr lang="en-US" dirty="0"/>
              <a:t>Application of the Graph Database to CPS Discovery</a:t>
            </a:r>
          </a:p>
        </p:txBody>
      </p:sp>
      <p:sp>
        <p:nvSpPr>
          <p:cNvPr id="5" name="Text Placeholder 4">
            <a:extLst>
              <a:ext uri="{FF2B5EF4-FFF2-40B4-BE49-F238E27FC236}">
                <a16:creationId xmlns:a16="http://schemas.microsoft.com/office/drawing/2014/main" id="{FFE7CC34-EB5F-4919-8318-E1E7B9590C19}"/>
              </a:ext>
            </a:extLst>
          </p:cNvPr>
          <p:cNvSpPr>
            <a:spLocks noGrp="1"/>
          </p:cNvSpPr>
          <p:nvPr>
            <p:ph type="body" idx="1"/>
          </p:nvPr>
        </p:nvSpPr>
        <p:spPr/>
        <p:txBody>
          <a:bodyPr/>
          <a:lstStyle/>
          <a:p>
            <a:r>
              <a:rPr lang="en-US" dirty="0"/>
              <a:t>Performance Estimation, Testing, and Control of Cyber-Physical Systems Employing Non-Ideal Communications Networks</a:t>
            </a:r>
          </a:p>
          <a:p>
            <a:r>
              <a:rPr lang="en-US" dirty="0"/>
              <a:t>Richard Candell</a:t>
            </a:r>
          </a:p>
        </p:txBody>
      </p:sp>
    </p:spTree>
    <p:extLst>
      <p:ext uri="{BB962C8B-B14F-4D97-AF65-F5344CB8AC3E}">
        <p14:creationId xmlns:p14="http://schemas.microsoft.com/office/powerpoint/2010/main" val="1716830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ADD0-8D53-44B2-A62B-E225921ED2C3}"/>
              </a:ext>
            </a:extLst>
          </p:cNvPr>
          <p:cNvSpPr>
            <a:spLocks noGrp="1"/>
          </p:cNvSpPr>
          <p:nvPr>
            <p:ph type="title"/>
          </p:nvPr>
        </p:nvSpPr>
        <p:spPr/>
        <p:txBody>
          <a:bodyPr/>
          <a:lstStyle/>
          <a:p>
            <a:r>
              <a:rPr lang="en-US" dirty="0"/>
              <a:t>Introduction &amp; Motivation</a:t>
            </a:r>
          </a:p>
        </p:txBody>
      </p:sp>
      <p:sp>
        <p:nvSpPr>
          <p:cNvPr id="3" name="Content Placeholder 2">
            <a:extLst>
              <a:ext uri="{FF2B5EF4-FFF2-40B4-BE49-F238E27FC236}">
                <a16:creationId xmlns:a16="http://schemas.microsoft.com/office/drawing/2014/main" id="{69BB8E3A-D4ED-4B57-960E-56026C36E9C7}"/>
              </a:ext>
            </a:extLst>
          </p:cNvPr>
          <p:cNvSpPr>
            <a:spLocks noGrp="1"/>
          </p:cNvSpPr>
          <p:nvPr>
            <p:ph idx="1"/>
          </p:nvPr>
        </p:nvSpPr>
        <p:spPr>
          <a:xfrm>
            <a:off x="838200" y="1825625"/>
            <a:ext cx="5257800" cy="4351338"/>
          </a:xfrm>
        </p:spPr>
        <p:txBody>
          <a:bodyPr>
            <a:normAutofit/>
          </a:bodyPr>
          <a:lstStyle/>
          <a:p>
            <a:r>
              <a:rPr lang="en-US" dirty="0"/>
              <a:t>Motivation: </a:t>
            </a:r>
          </a:p>
          <a:p>
            <a:pPr lvl="1"/>
            <a:r>
              <a:rPr lang="en-US" dirty="0"/>
              <a:t>Address the difficulty of organizing data collected from a CPS.</a:t>
            </a:r>
          </a:p>
          <a:p>
            <a:r>
              <a:rPr lang="en-US" dirty="0"/>
              <a:t>Graph Database Advantages</a:t>
            </a:r>
          </a:p>
          <a:p>
            <a:pPr lvl="1"/>
            <a:r>
              <a:rPr lang="en-US" dirty="0"/>
              <a:t>Inherently capture data and relationships</a:t>
            </a:r>
          </a:p>
          <a:p>
            <a:pPr lvl="1"/>
            <a:r>
              <a:rPr lang="en-US" dirty="0"/>
              <a:t>No need to perform complex joins</a:t>
            </a:r>
          </a:p>
          <a:p>
            <a:r>
              <a:rPr lang="en-US" dirty="0"/>
              <a:t>Outputs</a:t>
            </a:r>
          </a:p>
          <a:p>
            <a:pPr lvl="1"/>
            <a:r>
              <a:rPr lang="en-US" dirty="0"/>
              <a:t>Used the GDB to study the impacts of the IWN on the physical system</a:t>
            </a:r>
          </a:p>
        </p:txBody>
      </p:sp>
      <p:pic>
        <p:nvPicPr>
          <p:cNvPr id="1026" name="Picture 2" descr="Tips for Building on Graph Databases (Neo4j) – Chelsea Troy">
            <a:extLst>
              <a:ext uri="{FF2B5EF4-FFF2-40B4-BE49-F238E27FC236}">
                <a16:creationId xmlns:a16="http://schemas.microsoft.com/office/drawing/2014/main" id="{BD82CF76-AAF4-4E70-9DCC-CD73E7CF6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172" y="1825625"/>
            <a:ext cx="51054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823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D43E-857D-442B-8530-273976208FA5}"/>
              </a:ext>
            </a:extLst>
          </p:cNvPr>
          <p:cNvSpPr>
            <a:spLocks noGrp="1"/>
          </p:cNvSpPr>
          <p:nvPr>
            <p:ph type="title"/>
          </p:nvPr>
        </p:nvSpPr>
        <p:spPr/>
        <p:txBody>
          <a:bodyPr/>
          <a:lstStyle/>
          <a:p>
            <a:r>
              <a:rPr lang="en-US" dirty="0"/>
              <a:t>Graph Database Process Flow</a:t>
            </a:r>
          </a:p>
        </p:txBody>
      </p:sp>
      <p:pic>
        <p:nvPicPr>
          <p:cNvPr id="8" name="Content Placeholder 7">
            <a:extLst>
              <a:ext uri="{FF2B5EF4-FFF2-40B4-BE49-F238E27FC236}">
                <a16:creationId xmlns:a16="http://schemas.microsoft.com/office/drawing/2014/main" id="{6F0D488B-5050-4780-95E0-5E93A621BE8B}"/>
              </a:ext>
            </a:extLst>
          </p:cNvPr>
          <p:cNvPicPr>
            <a:picLocks noGrp="1" noChangeAspect="1"/>
          </p:cNvPicPr>
          <p:nvPr>
            <p:ph idx="1"/>
          </p:nvPr>
        </p:nvPicPr>
        <p:blipFill rotWithShape="1">
          <a:blip r:embed="rId3"/>
          <a:srcRect b="1706"/>
          <a:stretch/>
        </p:blipFill>
        <p:spPr>
          <a:xfrm>
            <a:off x="838200" y="2675735"/>
            <a:ext cx="10515600" cy="2605878"/>
          </a:xfrm>
          <a:prstGeom prst="rect">
            <a:avLst/>
          </a:prstGeom>
        </p:spPr>
      </p:pic>
    </p:spTree>
    <p:extLst>
      <p:ext uri="{BB962C8B-B14F-4D97-AF65-F5344CB8AC3E}">
        <p14:creationId xmlns:p14="http://schemas.microsoft.com/office/powerpoint/2010/main" val="2530717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9FE5-2EF8-4C31-9FCD-9C6A48B6DCE2}"/>
              </a:ext>
            </a:extLst>
          </p:cNvPr>
          <p:cNvSpPr>
            <a:spLocks noGrp="1"/>
          </p:cNvSpPr>
          <p:nvPr>
            <p:ph type="title"/>
          </p:nvPr>
        </p:nvSpPr>
        <p:spPr/>
        <p:txBody>
          <a:bodyPr/>
          <a:lstStyle/>
          <a:p>
            <a:r>
              <a:rPr lang="en-US" dirty="0"/>
              <a:t>Testbed Configuration</a:t>
            </a:r>
          </a:p>
        </p:txBody>
      </p:sp>
      <p:pic>
        <p:nvPicPr>
          <p:cNvPr id="4" name="Content Placeholder 3">
            <a:extLst>
              <a:ext uri="{FF2B5EF4-FFF2-40B4-BE49-F238E27FC236}">
                <a16:creationId xmlns:a16="http://schemas.microsoft.com/office/drawing/2014/main" id="{CAE3A141-3BF9-4775-AFD9-00D123531D2D}"/>
              </a:ext>
            </a:extLst>
          </p:cNvPr>
          <p:cNvPicPr>
            <a:picLocks noGrp="1" noChangeAspect="1"/>
          </p:cNvPicPr>
          <p:nvPr>
            <p:ph idx="1"/>
          </p:nvPr>
        </p:nvPicPr>
        <p:blipFill>
          <a:blip r:embed="rId2"/>
          <a:stretch>
            <a:fillRect/>
          </a:stretch>
        </p:blipFill>
        <p:spPr>
          <a:xfrm>
            <a:off x="3192691" y="1825625"/>
            <a:ext cx="5806618" cy="4351338"/>
          </a:xfrm>
          <a:prstGeom prst="rect">
            <a:avLst/>
          </a:prstGeom>
        </p:spPr>
      </p:pic>
    </p:spTree>
    <p:extLst>
      <p:ext uri="{BB962C8B-B14F-4D97-AF65-F5344CB8AC3E}">
        <p14:creationId xmlns:p14="http://schemas.microsoft.com/office/powerpoint/2010/main" val="3737354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0" name="Elbow Connector 248">
            <a:extLst>
              <a:ext uri="{FF2B5EF4-FFF2-40B4-BE49-F238E27FC236}">
                <a16:creationId xmlns:a16="http://schemas.microsoft.com/office/drawing/2014/main" id="{8CBA1E1F-DB9B-4B15-90FE-179A55E5FB08}"/>
              </a:ext>
            </a:extLst>
          </p:cNvPr>
          <p:cNvCxnSpPr>
            <a:cxnSpLocks/>
            <a:stCxn id="177" idx="3"/>
          </p:cNvCxnSpPr>
          <p:nvPr/>
        </p:nvCxnSpPr>
        <p:spPr>
          <a:xfrm flipV="1">
            <a:off x="2314847" y="1979744"/>
            <a:ext cx="1673024" cy="853294"/>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1" name="Straight Arrow Connector 184">
            <a:extLst>
              <a:ext uri="{FF2B5EF4-FFF2-40B4-BE49-F238E27FC236}">
                <a16:creationId xmlns:a16="http://schemas.microsoft.com/office/drawing/2014/main" id="{B8FC9AB8-471C-415F-893F-95F836D31C49}"/>
              </a:ext>
            </a:extLst>
          </p:cNvPr>
          <p:cNvCxnSpPr>
            <a:cxnSpLocks/>
            <a:stCxn id="189" idx="1"/>
          </p:cNvCxnSpPr>
          <p:nvPr/>
        </p:nvCxnSpPr>
        <p:spPr>
          <a:xfrm rot="10800000">
            <a:off x="9203697" y="2986600"/>
            <a:ext cx="1444193" cy="1093566"/>
          </a:xfrm>
          <a:prstGeom prst="bentConnector3">
            <a:avLst>
              <a:gd name="adj1" fmla="val 9985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84">
            <a:extLst>
              <a:ext uri="{FF2B5EF4-FFF2-40B4-BE49-F238E27FC236}">
                <a16:creationId xmlns:a16="http://schemas.microsoft.com/office/drawing/2014/main" id="{F99BE882-3496-4EFC-8983-6AED691376C3}"/>
              </a:ext>
            </a:extLst>
          </p:cNvPr>
          <p:cNvCxnSpPr>
            <a:cxnSpLocks/>
            <a:stCxn id="186" idx="1"/>
          </p:cNvCxnSpPr>
          <p:nvPr/>
        </p:nvCxnSpPr>
        <p:spPr>
          <a:xfrm rot="10800000">
            <a:off x="9049627" y="2986597"/>
            <a:ext cx="1584471" cy="1574443"/>
          </a:xfrm>
          <a:prstGeom prst="bentConnector3">
            <a:avLst>
              <a:gd name="adj1" fmla="val 10022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73" name="Straight Arrow Connector 184">
            <a:extLst>
              <a:ext uri="{FF2B5EF4-FFF2-40B4-BE49-F238E27FC236}">
                <a16:creationId xmlns:a16="http://schemas.microsoft.com/office/drawing/2014/main" id="{32D8F2A1-0839-4801-9C06-2841E6EDF86F}"/>
              </a:ext>
            </a:extLst>
          </p:cNvPr>
          <p:cNvCxnSpPr>
            <a:cxnSpLocks/>
            <a:stCxn id="199" idx="1"/>
          </p:cNvCxnSpPr>
          <p:nvPr/>
        </p:nvCxnSpPr>
        <p:spPr>
          <a:xfrm rot="10800000">
            <a:off x="8888404" y="2986597"/>
            <a:ext cx="1759494" cy="2061649"/>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74" name="Rectangle 173">
            <a:extLst>
              <a:ext uri="{FF2B5EF4-FFF2-40B4-BE49-F238E27FC236}">
                <a16:creationId xmlns:a16="http://schemas.microsoft.com/office/drawing/2014/main" id="{72F06ED3-D2A6-401B-9F72-3151B0CD30E1}"/>
              </a:ext>
            </a:extLst>
          </p:cNvPr>
          <p:cNvSpPr/>
          <p:nvPr/>
        </p:nvSpPr>
        <p:spPr>
          <a:xfrm>
            <a:off x="8079037" y="1093742"/>
            <a:ext cx="1034163" cy="26461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Supervisor</a:t>
            </a:r>
          </a:p>
        </p:txBody>
      </p:sp>
      <p:sp>
        <p:nvSpPr>
          <p:cNvPr id="175" name="Rectangle 174">
            <a:extLst>
              <a:ext uri="{FF2B5EF4-FFF2-40B4-BE49-F238E27FC236}">
                <a16:creationId xmlns:a16="http://schemas.microsoft.com/office/drawing/2014/main" id="{A51B83E6-ABD6-4906-8BCD-582B93C39A8A}"/>
              </a:ext>
            </a:extLst>
          </p:cNvPr>
          <p:cNvSpPr/>
          <p:nvPr/>
        </p:nvSpPr>
        <p:spPr>
          <a:xfrm>
            <a:off x="149499" y="1050680"/>
            <a:ext cx="3170597" cy="225150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6" name="TextBox 175">
            <a:extLst>
              <a:ext uri="{FF2B5EF4-FFF2-40B4-BE49-F238E27FC236}">
                <a16:creationId xmlns:a16="http://schemas.microsoft.com/office/drawing/2014/main" id="{9AEEA78B-974B-40A3-979D-BDD3B14515FB}"/>
              </a:ext>
            </a:extLst>
          </p:cNvPr>
          <p:cNvSpPr txBox="1"/>
          <p:nvPr/>
        </p:nvSpPr>
        <p:spPr>
          <a:xfrm>
            <a:off x="342732" y="1136197"/>
            <a:ext cx="719921" cy="226624"/>
          </a:xfrm>
          <a:prstGeom prst="rect">
            <a:avLst/>
          </a:prstGeom>
          <a:noFill/>
        </p:spPr>
        <p:txBody>
          <a:bodyPr vert="horz" wrap="none" lIns="0" tIns="0" rIns="0" bIns="0" rtlCol="0">
            <a:spAutoFit/>
          </a:bodyPr>
          <a:lstStyle/>
          <a:p>
            <a:r>
              <a:rPr lang="en-US" sz="1436" dirty="0">
                <a:solidFill>
                  <a:srgbClr val="003C71"/>
                </a:solidFill>
              </a:rPr>
              <a:t>Inspector</a:t>
            </a:r>
          </a:p>
        </p:txBody>
      </p:sp>
      <p:sp>
        <p:nvSpPr>
          <p:cNvPr id="177" name="Rounded Rectangle 78">
            <a:extLst>
              <a:ext uri="{FF2B5EF4-FFF2-40B4-BE49-F238E27FC236}">
                <a16:creationId xmlns:a16="http://schemas.microsoft.com/office/drawing/2014/main" id="{08338DB2-623A-42F4-89AA-6505C611BBAD}"/>
              </a:ext>
            </a:extLst>
          </p:cNvPr>
          <p:cNvSpPr/>
          <p:nvPr/>
        </p:nvSpPr>
        <p:spPr>
          <a:xfrm>
            <a:off x="1168428" y="2613481"/>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sp>
        <p:nvSpPr>
          <p:cNvPr id="178" name="Rectangle 177">
            <a:extLst>
              <a:ext uri="{FF2B5EF4-FFF2-40B4-BE49-F238E27FC236}">
                <a16:creationId xmlns:a16="http://schemas.microsoft.com/office/drawing/2014/main" id="{055D9158-C407-44F2-8F67-0330203D42A6}"/>
              </a:ext>
            </a:extLst>
          </p:cNvPr>
          <p:cNvSpPr/>
          <p:nvPr/>
        </p:nvSpPr>
        <p:spPr>
          <a:xfrm>
            <a:off x="149094" y="3537393"/>
            <a:ext cx="3185090" cy="2189169"/>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sp>
        <p:nvSpPr>
          <p:cNvPr id="179" name="TextBox 178">
            <a:extLst>
              <a:ext uri="{FF2B5EF4-FFF2-40B4-BE49-F238E27FC236}">
                <a16:creationId xmlns:a16="http://schemas.microsoft.com/office/drawing/2014/main" id="{7D9021F9-4BAE-4DD1-9A3C-A4B6715CDD33}"/>
              </a:ext>
            </a:extLst>
          </p:cNvPr>
          <p:cNvSpPr txBox="1"/>
          <p:nvPr/>
        </p:nvSpPr>
        <p:spPr>
          <a:xfrm>
            <a:off x="318894" y="3619674"/>
            <a:ext cx="694536" cy="226624"/>
          </a:xfrm>
          <a:prstGeom prst="rect">
            <a:avLst/>
          </a:prstGeom>
          <a:noFill/>
        </p:spPr>
        <p:txBody>
          <a:bodyPr vert="horz" wrap="none" lIns="0" tIns="0" rIns="0" bIns="0" rtlCol="0">
            <a:spAutoFit/>
          </a:bodyPr>
          <a:lstStyle/>
          <a:p>
            <a:r>
              <a:rPr lang="en-US" sz="1436" dirty="0">
                <a:solidFill>
                  <a:srgbClr val="003C71"/>
                </a:solidFill>
              </a:rPr>
              <a:t>Operator</a:t>
            </a:r>
          </a:p>
        </p:txBody>
      </p:sp>
      <p:sp>
        <p:nvSpPr>
          <p:cNvPr id="180" name="Rounded Rectangle 97">
            <a:extLst>
              <a:ext uri="{FF2B5EF4-FFF2-40B4-BE49-F238E27FC236}">
                <a16:creationId xmlns:a16="http://schemas.microsoft.com/office/drawing/2014/main" id="{B3DA2D26-878B-45EE-8E6D-82D27BEA97C5}"/>
              </a:ext>
            </a:extLst>
          </p:cNvPr>
          <p:cNvSpPr/>
          <p:nvPr/>
        </p:nvSpPr>
        <p:spPr>
          <a:xfrm>
            <a:off x="1253716" y="4182687"/>
            <a:ext cx="1146424" cy="439123"/>
          </a:xfrm>
          <a:prstGeom prst="roundRect">
            <a:avLst/>
          </a:prstGeom>
          <a:solidFill>
            <a:schemeClr val="bg2">
              <a:lumMod val="40000"/>
              <a:lumOff val="6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Non-PTP Switch</a:t>
            </a:r>
          </a:p>
        </p:txBody>
      </p:sp>
      <p:grpSp>
        <p:nvGrpSpPr>
          <p:cNvPr id="181" name="Group 180">
            <a:extLst>
              <a:ext uri="{FF2B5EF4-FFF2-40B4-BE49-F238E27FC236}">
                <a16:creationId xmlns:a16="http://schemas.microsoft.com/office/drawing/2014/main" id="{5B23684D-2FD8-4F04-BB2B-49E92C47E401}"/>
              </a:ext>
            </a:extLst>
          </p:cNvPr>
          <p:cNvGrpSpPr/>
          <p:nvPr/>
        </p:nvGrpSpPr>
        <p:grpSpPr>
          <a:xfrm>
            <a:off x="1689802" y="5002781"/>
            <a:ext cx="1571135" cy="533902"/>
            <a:chOff x="2467503" y="3305249"/>
            <a:chExt cx="1254859" cy="512953"/>
          </a:xfrm>
        </p:grpSpPr>
        <p:pic>
          <p:nvPicPr>
            <p:cNvPr id="182" name="Picture 10" descr="Image result for ur3 control box">
              <a:extLst>
                <a:ext uri="{FF2B5EF4-FFF2-40B4-BE49-F238E27FC236}">
                  <a16:creationId xmlns:a16="http://schemas.microsoft.com/office/drawing/2014/main" id="{74E29F93-1A18-4550-AADA-14C3FBE8B6D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7503" y="3305249"/>
              <a:ext cx="660853" cy="512953"/>
            </a:xfrm>
            <a:prstGeom prst="rect">
              <a:avLst/>
            </a:prstGeom>
            <a:noFill/>
            <a:extLst>
              <a:ext uri="{909E8E84-426E-40DD-AFC4-6F175D3DCCD1}">
                <a14:hiddenFill xmlns:a14="http://schemas.microsoft.com/office/drawing/2010/main">
                  <a:solidFill>
                    <a:srgbClr val="FFFFFF"/>
                  </a:solidFill>
                </a14:hiddenFill>
              </a:ext>
            </a:extLst>
          </p:spPr>
        </p:pic>
        <p:sp>
          <p:nvSpPr>
            <p:cNvPr id="183" name="Rectangle 182">
              <a:extLst>
                <a:ext uri="{FF2B5EF4-FFF2-40B4-BE49-F238E27FC236}">
                  <a16:creationId xmlns:a16="http://schemas.microsoft.com/office/drawing/2014/main" id="{249F1856-9B5C-4196-83B6-C0EF7C05CE85}"/>
                </a:ext>
              </a:extLst>
            </p:cNvPr>
            <p:cNvSpPr/>
            <p:nvPr/>
          </p:nvSpPr>
          <p:spPr>
            <a:xfrm>
              <a:off x="3061509" y="3423067"/>
              <a:ext cx="660853" cy="317968"/>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OPT_RC</a:t>
              </a:r>
            </a:p>
          </p:txBody>
        </p:sp>
      </p:grpSp>
      <p:sp>
        <p:nvSpPr>
          <p:cNvPr id="184" name="Rectangle 183">
            <a:extLst>
              <a:ext uri="{FF2B5EF4-FFF2-40B4-BE49-F238E27FC236}">
                <a16:creationId xmlns:a16="http://schemas.microsoft.com/office/drawing/2014/main" id="{BCA3F088-36CB-414B-B8CC-7F057FEE088D}"/>
              </a:ext>
            </a:extLst>
          </p:cNvPr>
          <p:cNvSpPr/>
          <p:nvPr/>
        </p:nvSpPr>
        <p:spPr>
          <a:xfrm>
            <a:off x="785530" y="5125410"/>
            <a:ext cx="799821"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OPT_FT</a:t>
            </a:r>
          </a:p>
        </p:txBody>
      </p:sp>
      <p:grpSp>
        <p:nvGrpSpPr>
          <p:cNvPr id="185" name="Group 184">
            <a:extLst>
              <a:ext uri="{FF2B5EF4-FFF2-40B4-BE49-F238E27FC236}">
                <a16:creationId xmlns:a16="http://schemas.microsoft.com/office/drawing/2014/main" id="{B5E038CF-30C7-4A31-BF20-BE6EFA8ACAEC}"/>
              </a:ext>
            </a:extLst>
          </p:cNvPr>
          <p:cNvGrpSpPr/>
          <p:nvPr/>
        </p:nvGrpSpPr>
        <p:grpSpPr>
          <a:xfrm>
            <a:off x="10634097" y="4434736"/>
            <a:ext cx="986286" cy="252601"/>
            <a:chOff x="5155025" y="1884940"/>
            <a:chExt cx="837043" cy="261441"/>
          </a:xfrm>
        </p:grpSpPr>
        <p:pic>
          <p:nvPicPr>
            <p:cNvPr id="186" name="Picture 4" descr="Image result for beckhoff plc cx9020">
              <a:extLst>
                <a:ext uri="{FF2B5EF4-FFF2-40B4-BE49-F238E27FC236}">
                  <a16:creationId xmlns:a16="http://schemas.microsoft.com/office/drawing/2014/main" id="{3E6F5C54-2130-4F00-89C1-6ED291C2C56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3CEAAEAF-C87F-4E3A-B01B-5D9067291BAD}"/>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CNC_2</a:t>
              </a:r>
            </a:p>
          </p:txBody>
        </p:sp>
      </p:grpSp>
      <p:grpSp>
        <p:nvGrpSpPr>
          <p:cNvPr id="188" name="Group 187">
            <a:extLst>
              <a:ext uri="{FF2B5EF4-FFF2-40B4-BE49-F238E27FC236}">
                <a16:creationId xmlns:a16="http://schemas.microsoft.com/office/drawing/2014/main" id="{83268BFE-EA17-4FE6-8CE4-74129098AECE}"/>
              </a:ext>
            </a:extLst>
          </p:cNvPr>
          <p:cNvGrpSpPr/>
          <p:nvPr/>
        </p:nvGrpSpPr>
        <p:grpSpPr>
          <a:xfrm>
            <a:off x="10647889" y="3953860"/>
            <a:ext cx="986289" cy="252601"/>
            <a:chOff x="5155025" y="1884940"/>
            <a:chExt cx="837045" cy="261441"/>
          </a:xfrm>
        </p:grpSpPr>
        <p:pic>
          <p:nvPicPr>
            <p:cNvPr id="189" name="Picture 4" descr="Image result for beckhoff plc cx9020">
              <a:extLst>
                <a:ext uri="{FF2B5EF4-FFF2-40B4-BE49-F238E27FC236}">
                  <a16:creationId xmlns:a16="http://schemas.microsoft.com/office/drawing/2014/main" id="{7C3B3525-A35F-4E9F-A743-544DCC4205C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189">
              <a:extLst>
                <a:ext uri="{FF2B5EF4-FFF2-40B4-BE49-F238E27FC236}">
                  <a16:creationId xmlns:a16="http://schemas.microsoft.com/office/drawing/2014/main" id="{661E9609-569C-4AD3-AB93-E3DF2568F36F}"/>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CNC_1</a:t>
              </a:r>
            </a:p>
          </p:txBody>
        </p:sp>
      </p:grpSp>
      <p:cxnSp>
        <p:nvCxnSpPr>
          <p:cNvPr id="191" name="Straight Arrow Connector 16">
            <a:extLst>
              <a:ext uri="{FF2B5EF4-FFF2-40B4-BE49-F238E27FC236}">
                <a16:creationId xmlns:a16="http://schemas.microsoft.com/office/drawing/2014/main" id="{44767C16-F4D1-48FD-BE48-4822C47EC117}"/>
              </a:ext>
            </a:extLst>
          </p:cNvPr>
          <p:cNvCxnSpPr>
            <a:cxnSpLocks/>
            <a:endCxn id="197" idx="0"/>
          </p:cNvCxnSpPr>
          <p:nvPr/>
        </p:nvCxnSpPr>
        <p:spPr>
          <a:xfrm rot="5400000">
            <a:off x="7947589" y="1654032"/>
            <a:ext cx="722983" cy="192422"/>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2" name="Elbow Connector 229">
            <a:extLst>
              <a:ext uri="{FF2B5EF4-FFF2-40B4-BE49-F238E27FC236}">
                <a16:creationId xmlns:a16="http://schemas.microsoft.com/office/drawing/2014/main" id="{F0587489-A10C-4916-B018-79A9AED65394}"/>
              </a:ext>
            </a:extLst>
          </p:cNvPr>
          <p:cNvCxnSpPr>
            <a:cxnSpLocks/>
            <a:stCxn id="180" idx="0"/>
            <a:endCxn id="209" idx="1"/>
          </p:cNvCxnSpPr>
          <p:nvPr/>
        </p:nvCxnSpPr>
        <p:spPr>
          <a:xfrm rot="5400000" flipH="1" flipV="1">
            <a:off x="2606627" y="3186405"/>
            <a:ext cx="216582" cy="177597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3" name="Straight Arrow Connector 241">
            <a:extLst>
              <a:ext uri="{FF2B5EF4-FFF2-40B4-BE49-F238E27FC236}">
                <a16:creationId xmlns:a16="http://schemas.microsoft.com/office/drawing/2014/main" id="{D8A4BCDF-71C6-4795-9ACB-8EC14533D9B7}"/>
              </a:ext>
            </a:extLst>
          </p:cNvPr>
          <p:cNvCxnSpPr>
            <a:cxnSpLocks/>
            <a:stCxn id="180" idx="2"/>
            <a:endCxn id="183" idx="0"/>
          </p:cNvCxnSpPr>
          <p:nvPr/>
        </p:nvCxnSpPr>
        <p:spPr>
          <a:xfrm rot="16200000" flipH="1">
            <a:off x="2085276" y="4363459"/>
            <a:ext cx="503605" cy="1020299"/>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4" name="Elbow Connector 245">
            <a:extLst>
              <a:ext uri="{FF2B5EF4-FFF2-40B4-BE49-F238E27FC236}">
                <a16:creationId xmlns:a16="http://schemas.microsoft.com/office/drawing/2014/main" id="{AB115926-C7A3-4B73-B59B-C069A9CBCEC6}"/>
              </a:ext>
            </a:extLst>
          </p:cNvPr>
          <p:cNvCxnSpPr>
            <a:cxnSpLocks/>
            <a:endCxn id="180" idx="1"/>
          </p:cNvCxnSpPr>
          <p:nvPr/>
        </p:nvCxnSpPr>
        <p:spPr>
          <a:xfrm rot="5400000" flipH="1" flipV="1">
            <a:off x="611874" y="4453599"/>
            <a:ext cx="693193" cy="590495"/>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5" name="Elbow Connector 248">
            <a:extLst>
              <a:ext uri="{FF2B5EF4-FFF2-40B4-BE49-F238E27FC236}">
                <a16:creationId xmlns:a16="http://schemas.microsoft.com/office/drawing/2014/main" id="{C54268FB-E267-468F-B930-E2027C8B02B5}"/>
              </a:ext>
            </a:extLst>
          </p:cNvPr>
          <p:cNvCxnSpPr>
            <a:cxnSpLocks/>
            <a:stCxn id="177" idx="0"/>
          </p:cNvCxnSpPr>
          <p:nvPr/>
        </p:nvCxnSpPr>
        <p:spPr>
          <a:xfrm rot="5400000" flipH="1" flipV="1">
            <a:off x="1776148" y="1915479"/>
            <a:ext cx="663489" cy="732514"/>
          </a:xfrm>
          <a:prstGeom prst="bentConnector3">
            <a:avLst>
              <a:gd name="adj1" fmla="val 50000"/>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96" name="Elbow Connector 253">
            <a:extLst>
              <a:ext uri="{FF2B5EF4-FFF2-40B4-BE49-F238E27FC236}">
                <a16:creationId xmlns:a16="http://schemas.microsoft.com/office/drawing/2014/main" id="{25786A9B-CBD8-41A9-8EA5-CB7516B331DD}"/>
              </a:ext>
            </a:extLst>
          </p:cNvPr>
          <p:cNvCxnSpPr>
            <a:endCxn id="177" idx="1"/>
          </p:cNvCxnSpPr>
          <p:nvPr/>
        </p:nvCxnSpPr>
        <p:spPr>
          <a:xfrm rot="16200000" flipH="1">
            <a:off x="521643" y="2186258"/>
            <a:ext cx="857017" cy="436542"/>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97" name="Rounded Rectangle 122">
            <a:extLst>
              <a:ext uri="{FF2B5EF4-FFF2-40B4-BE49-F238E27FC236}">
                <a16:creationId xmlns:a16="http://schemas.microsoft.com/office/drawing/2014/main" id="{5951509E-1F3C-4E95-805F-24E832BD9311}"/>
              </a:ext>
            </a:extLst>
          </p:cNvPr>
          <p:cNvSpPr/>
          <p:nvPr/>
        </p:nvSpPr>
        <p:spPr>
          <a:xfrm>
            <a:off x="7069028" y="2111729"/>
            <a:ext cx="2287695" cy="874868"/>
          </a:xfrm>
          <a:prstGeom prst="roundRect">
            <a:avLst/>
          </a:prstGeom>
          <a:solidFill>
            <a:schemeClr val="tx2">
              <a:lumMod val="20000"/>
              <a:lumOff val="80000"/>
            </a:schemeClr>
          </a:solidFill>
          <a:ln w="158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36" dirty="0">
                <a:solidFill>
                  <a:schemeClr val="tx1"/>
                </a:solidFill>
              </a:rPr>
              <a:t>Two PTP capable switches</a:t>
            </a:r>
          </a:p>
          <a:p>
            <a:pPr algn="ctr"/>
            <a:r>
              <a:rPr lang="en-US" sz="1436" dirty="0">
                <a:solidFill>
                  <a:schemeClr val="tx1"/>
                </a:solidFill>
              </a:rPr>
              <a:t>(22 ports combined)</a:t>
            </a:r>
          </a:p>
        </p:txBody>
      </p:sp>
      <p:grpSp>
        <p:nvGrpSpPr>
          <p:cNvPr id="198" name="Group 197">
            <a:extLst>
              <a:ext uri="{FF2B5EF4-FFF2-40B4-BE49-F238E27FC236}">
                <a16:creationId xmlns:a16="http://schemas.microsoft.com/office/drawing/2014/main" id="{0DD9D847-B473-4A2A-A85B-15D5ECA6E26A}"/>
              </a:ext>
            </a:extLst>
          </p:cNvPr>
          <p:cNvGrpSpPr/>
          <p:nvPr/>
        </p:nvGrpSpPr>
        <p:grpSpPr>
          <a:xfrm>
            <a:off x="10647897" y="4921946"/>
            <a:ext cx="986286" cy="252601"/>
            <a:chOff x="5155025" y="1884940"/>
            <a:chExt cx="837043" cy="261441"/>
          </a:xfrm>
        </p:grpSpPr>
        <p:pic>
          <p:nvPicPr>
            <p:cNvPr id="199" name="Picture 4" descr="Image result for beckhoff plc cx9020">
              <a:extLst>
                <a:ext uri="{FF2B5EF4-FFF2-40B4-BE49-F238E27FC236}">
                  <a16:creationId xmlns:a16="http://schemas.microsoft.com/office/drawing/2014/main" id="{E6387B22-47BA-4BBD-B1C7-2C944FE77D9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199">
              <a:extLst>
                <a:ext uri="{FF2B5EF4-FFF2-40B4-BE49-F238E27FC236}">
                  <a16:creationId xmlns:a16="http://schemas.microsoft.com/office/drawing/2014/main" id="{B9DB5C1D-DD9B-4D28-B80D-2496BBD9D325}"/>
                </a:ext>
              </a:extLst>
            </p:cNvPr>
            <p:cNvSpPr/>
            <p:nvPr/>
          </p:nvSpPr>
          <p:spPr>
            <a:xfrm>
              <a:off x="5404593" y="1884940"/>
              <a:ext cx="587475" cy="261441"/>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CNC_3</a:t>
              </a:r>
            </a:p>
          </p:txBody>
        </p:sp>
      </p:grpSp>
      <p:grpSp>
        <p:nvGrpSpPr>
          <p:cNvPr id="201" name="Group 200">
            <a:extLst>
              <a:ext uri="{FF2B5EF4-FFF2-40B4-BE49-F238E27FC236}">
                <a16:creationId xmlns:a16="http://schemas.microsoft.com/office/drawing/2014/main" id="{9C85E510-2AE7-4422-97FF-A07875F0F2D2}"/>
              </a:ext>
            </a:extLst>
          </p:cNvPr>
          <p:cNvGrpSpPr/>
          <p:nvPr/>
        </p:nvGrpSpPr>
        <p:grpSpPr>
          <a:xfrm>
            <a:off x="10647891" y="5451303"/>
            <a:ext cx="986289" cy="252601"/>
            <a:chOff x="5155025" y="1884940"/>
            <a:chExt cx="837045" cy="261441"/>
          </a:xfrm>
        </p:grpSpPr>
        <p:pic>
          <p:nvPicPr>
            <p:cNvPr id="202" name="Picture 4" descr="Image result for beckhoff plc cx9020">
              <a:extLst>
                <a:ext uri="{FF2B5EF4-FFF2-40B4-BE49-F238E27FC236}">
                  <a16:creationId xmlns:a16="http://schemas.microsoft.com/office/drawing/2014/main" id="{F88A6EEE-ABBE-49B4-8D54-4DD29D40828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55025" y="1884940"/>
              <a:ext cx="249568" cy="261441"/>
            </a:xfrm>
            <a:prstGeom prst="rect">
              <a:avLst/>
            </a:prstGeom>
            <a:noFill/>
            <a:extLst>
              <a:ext uri="{909E8E84-426E-40DD-AFC4-6F175D3DCCD1}">
                <a14:hiddenFill xmlns:a14="http://schemas.microsoft.com/office/drawing/2010/main">
                  <a:solidFill>
                    <a:srgbClr val="FFFFFF"/>
                  </a:solidFill>
                </a14:hiddenFill>
              </a:ext>
            </a:extLst>
          </p:spPr>
        </p:pic>
        <p:sp>
          <p:nvSpPr>
            <p:cNvPr id="203" name="Rectangle 202">
              <a:extLst>
                <a:ext uri="{FF2B5EF4-FFF2-40B4-BE49-F238E27FC236}">
                  <a16:creationId xmlns:a16="http://schemas.microsoft.com/office/drawing/2014/main" id="{DE9EEE4F-19CA-4E02-8057-6ACA98160C09}"/>
                </a:ext>
              </a:extLst>
            </p:cNvPr>
            <p:cNvSpPr/>
            <p:nvPr/>
          </p:nvSpPr>
          <p:spPr>
            <a:xfrm>
              <a:off x="5404594" y="1884940"/>
              <a:ext cx="587476" cy="261440"/>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CNC_4</a:t>
              </a:r>
            </a:p>
          </p:txBody>
        </p:sp>
      </p:grpSp>
      <p:pic>
        <p:nvPicPr>
          <p:cNvPr id="204" name="Picture 6" descr="Image result for intel nuc antenna">
            <a:extLst>
              <a:ext uri="{FF2B5EF4-FFF2-40B4-BE49-F238E27FC236}">
                <a16:creationId xmlns:a16="http://schemas.microsoft.com/office/drawing/2014/main" id="{F4D149C7-C54C-4744-9C7B-A219EAB2C0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8863"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04">
            <a:extLst>
              <a:ext uri="{FF2B5EF4-FFF2-40B4-BE49-F238E27FC236}">
                <a16:creationId xmlns:a16="http://schemas.microsoft.com/office/drawing/2014/main" id="{E5F54566-2225-4196-980A-3B4FE059C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934380" y="1991808"/>
            <a:ext cx="154955" cy="154955"/>
          </a:xfrm>
          <a:prstGeom prst="rect">
            <a:avLst/>
          </a:prstGeom>
        </p:spPr>
      </p:pic>
      <p:sp>
        <p:nvSpPr>
          <p:cNvPr id="206" name="Rectangle: Rounded Corners 205">
            <a:extLst>
              <a:ext uri="{FF2B5EF4-FFF2-40B4-BE49-F238E27FC236}">
                <a16:creationId xmlns:a16="http://schemas.microsoft.com/office/drawing/2014/main" id="{F7ABD2A8-B859-48E7-B041-A1D050BEFBEA}"/>
              </a:ext>
            </a:extLst>
          </p:cNvPr>
          <p:cNvSpPr/>
          <p:nvPr/>
        </p:nvSpPr>
        <p:spPr>
          <a:xfrm>
            <a:off x="2604376" y="2641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07" name="Rectangle: Rounded Corners 206">
            <a:extLst>
              <a:ext uri="{FF2B5EF4-FFF2-40B4-BE49-F238E27FC236}">
                <a16:creationId xmlns:a16="http://schemas.microsoft.com/office/drawing/2014/main" id="{AA0089CA-4391-431E-B794-DFDE33C6DD79}"/>
              </a:ext>
            </a:extLst>
          </p:cNvPr>
          <p:cNvSpPr/>
          <p:nvPr/>
        </p:nvSpPr>
        <p:spPr>
          <a:xfrm>
            <a:off x="2226645" y="3790616"/>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08" name="Picture 6" descr="Image result for intel nuc antenna">
            <a:extLst>
              <a:ext uri="{FF2B5EF4-FFF2-40B4-BE49-F238E27FC236}">
                <a16:creationId xmlns:a16="http://schemas.microsoft.com/office/drawing/2014/main" id="{7F1C31FE-CD19-4F29-B2F1-0292526AE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397" y="138180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6" descr="Image result for intel nuc antenna">
            <a:extLst>
              <a:ext uri="{FF2B5EF4-FFF2-40B4-BE49-F238E27FC236}">
                <a16:creationId xmlns:a16="http://schemas.microsoft.com/office/drawing/2014/main" id="{C43042BA-B444-478B-837E-377BF21F11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2901" y="3795185"/>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 descr="Image result for netgear router">
            <a:extLst>
              <a:ext uri="{FF2B5EF4-FFF2-40B4-BE49-F238E27FC236}">
                <a16:creationId xmlns:a16="http://schemas.microsoft.com/office/drawing/2014/main" id="{FFC178B9-2165-4CA5-9CBD-A2724AA898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5631735" y="2203728"/>
            <a:ext cx="795682" cy="690870"/>
          </a:xfrm>
          <a:prstGeom prst="rect">
            <a:avLst/>
          </a:prstGeom>
          <a:noFill/>
          <a:extLst>
            <a:ext uri="{909E8E84-426E-40DD-AFC4-6F175D3DCCD1}">
              <a14:hiddenFill xmlns:a14="http://schemas.microsoft.com/office/drawing/2010/main">
                <a:solidFill>
                  <a:srgbClr val="FFFFFF"/>
                </a:solidFill>
              </a14:hiddenFill>
            </a:ext>
          </a:extLst>
        </p:spPr>
      </p:pic>
      <p:cxnSp>
        <p:nvCxnSpPr>
          <p:cNvPr id="211" name="Straight Arrow Connector 210">
            <a:extLst>
              <a:ext uri="{FF2B5EF4-FFF2-40B4-BE49-F238E27FC236}">
                <a16:creationId xmlns:a16="http://schemas.microsoft.com/office/drawing/2014/main" id="{94C42446-53AA-460C-B7B4-3A2B0D11FD8A}"/>
              </a:ext>
            </a:extLst>
          </p:cNvPr>
          <p:cNvCxnSpPr>
            <a:cxnSpLocks/>
            <a:stCxn id="197" idx="1"/>
            <a:endCxn id="210" idx="3"/>
          </p:cNvCxnSpPr>
          <p:nvPr/>
        </p:nvCxnSpPr>
        <p:spPr>
          <a:xfrm flipH="1">
            <a:off x="6427421" y="2549162"/>
            <a:ext cx="641603" cy="0"/>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2" name="Rectangle: Rounded Corners 211">
            <a:extLst>
              <a:ext uri="{FF2B5EF4-FFF2-40B4-BE49-F238E27FC236}">
                <a16:creationId xmlns:a16="http://schemas.microsoft.com/office/drawing/2014/main" id="{BA289F35-56E9-45C7-A901-B079EA3173EA}"/>
              </a:ext>
            </a:extLst>
          </p:cNvPr>
          <p:cNvSpPr/>
          <p:nvPr/>
        </p:nvSpPr>
        <p:spPr>
          <a:xfrm>
            <a:off x="8062953" y="158736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cxnSp>
        <p:nvCxnSpPr>
          <p:cNvPr id="213" name="Straight Arrow Connector 184">
            <a:extLst>
              <a:ext uri="{FF2B5EF4-FFF2-40B4-BE49-F238E27FC236}">
                <a16:creationId xmlns:a16="http://schemas.microsoft.com/office/drawing/2014/main" id="{139C7360-4057-4BF3-BDB3-51577FFB3681}"/>
              </a:ext>
            </a:extLst>
          </p:cNvPr>
          <p:cNvCxnSpPr>
            <a:cxnSpLocks/>
            <a:stCxn id="202" idx="1"/>
          </p:cNvCxnSpPr>
          <p:nvPr/>
        </p:nvCxnSpPr>
        <p:spPr>
          <a:xfrm rot="10800000">
            <a:off x="8711236" y="2986602"/>
            <a:ext cx="1936664" cy="2591008"/>
          </a:xfrm>
          <a:prstGeom prst="bentConnector2">
            <a:avLst/>
          </a:prstGeom>
          <a:ln w="19050">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14" name="Rectangle: Rounded Corners 213">
            <a:extLst>
              <a:ext uri="{FF2B5EF4-FFF2-40B4-BE49-F238E27FC236}">
                <a16:creationId xmlns:a16="http://schemas.microsoft.com/office/drawing/2014/main" id="{1C06F611-3517-495F-9142-E1D33F2C918A}"/>
              </a:ext>
            </a:extLst>
          </p:cNvPr>
          <p:cNvSpPr/>
          <p:nvPr/>
        </p:nvSpPr>
        <p:spPr>
          <a:xfrm>
            <a:off x="9730329" y="4398922"/>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5" name="Rectangle: Rounded Corners 214">
            <a:extLst>
              <a:ext uri="{FF2B5EF4-FFF2-40B4-BE49-F238E27FC236}">
                <a16:creationId xmlns:a16="http://schemas.microsoft.com/office/drawing/2014/main" id="{ACD9D605-5623-47E7-92DC-CD1216227D4A}"/>
              </a:ext>
            </a:extLst>
          </p:cNvPr>
          <p:cNvSpPr/>
          <p:nvPr/>
        </p:nvSpPr>
        <p:spPr>
          <a:xfrm>
            <a:off x="9730329" y="487591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6" name="Rectangle: Rounded Corners 215">
            <a:extLst>
              <a:ext uri="{FF2B5EF4-FFF2-40B4-BE49-F238E27FC236}">
                <a16:creationId xmlns:a16="http://schemas.microsoft.com/office/drawing/2014/main" id="{7788E137-1D4E-4B29-B978-EE6206184C09}"/>
              </a:ext>
            </a:extLst>
          </p:cNvPr>
          <p:cNvSpPr/>
          <p:nvPr/>
        </p:nvSpPr>
        <p:spPr>
          <a:xfrm>
            <a:off x="9730329" y="5352901"/>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sp>
        <p:nvSpPr>
          <p:cNvPr id="217" name="Rectangle: Rounded Corners 216">
            <a:extLst>
              <a:ext uri="{FF2B5EF4-FFF2-40B4-BE49-F238E27FC236}">
                <a16:creationId xmlns:a16="http://schemas.microsoft.com/office/drawing/2014/main" id="{7571A0F1-EF41-4A95-BD19-CFF24757D14F}"/>
              </a:ext>
            </a:extLst>
          </p:cNvPr>
          <p:cNvSpPr/>
          <p:nvPr/>
        </p:nvSpPr>
        <p:spPr>
          <a:xfrm>
            <a:off x="9734941" y="3924457"/>
            <a:ext cx="532402" cy="344680"/>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TAP</a:t>
            </a:r>
          </a:p>
        </p:txBody>
      </p:sp>
      <p:pic>
        <p:nvPicPr>
          <p:cNvPr id="218" name="Picture 6" descr="Image result for intel nuc antenna">
            <a:extLst>
              <a:ext uri="{FF2B5EF4-FFF2-40B4-BE49-F238E27FC236}">
                <a16:creationId xmlns:a16="http://schemas.microsoft.com/office/drawing/2014/main" id="{C3F4A616-7CF0-4647-88C9-E28054D68A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9626"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6" descr="Image result for intel nuc antenna">
            <a:extLst>
              <a:ext uri="{FF2B5EF4-FFF2-40B4-BE49-F238E27FC236}">
                <a16:creationId xmlns:a16="http://schemas.microsoft.com/office/drawing/2014/main" id="{5ACD5AB2-896B-4D65-91D8-4CBDEF3F1D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2808" y="4017089"/>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a:extLst>
              <a:ext uri="{FF2B5EF4-FFF2-40B4-BE49-F238E27FC236}">
                <a16:creationId xmlns:a16="http://schemas.microsoft.com/office/drawing/2014/main" id="{26C73034-0483-4482-84F2-824FADB2C9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4016145" y="1169732"/>
            <a:ext cx="154955" cy="154955"/>
          </a:xfrm>
          <a:prstGeom prst="rect">
            <a:avLst/>
          </a:prstGeom>
        </p:spPr>
      </p:pic>
      <p:pic>
        <p:nvPicPr>
          <p:cNvPr id="221" name="Picture 220">
            <a:extLst>
              <a:ext uri="{FF2B5EF4-FFF2-40B4-BE49-F238E27FC236}">
                <a16:creationId xmlns:a16="http://schemas.microsoft.com/office/drawing/2014/main" id="{D6D46179-E54D-48D0-A575-9A020B3D56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3982946" y="3597476"/>
            <a:ext cx="154955" cy="154955"/>
          </a:xfrm>
          <a:prstGeom prst="rect">
            <a:avLst/>
          </a:prstGeom>
        </p:spPr>
      </p:pic>
      <p:pic>
        <p:nvPicPr>
          <p:cNvPr id="222" name="Picture 221">
            <a:extLst>
              <a:ext uri="{FF2B5EF4-FFF2-40B4-BE49-F238E27FC236}">
                <a16:creationId xmlns:a16="http://schemas.microsoft.com/office/drawing/2014/main" id="{B378889D-3CFB-49C4-AB08-D846901203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5401330" y="3896068"/>
            <a:ext cx="154955" cy="154955"/>
          </a:xfrm>
          <a:prstGeom prst="rect">
            <a:avLst/>
          </a:prstGeom>
        </p:spPr>
      </p:pic>
      <p:pic>
        <p:nvPicPr>
          <p:cNvPr id="223" name="Picture 222">
            <a:extLst>
              <a:ext uri="{FF2B5EF4-FFF2-40B4-BE49-F238E27FC236}">
                <a16:creationId xmlns:a16="http://schemas.microsoft.com/office/drawing/2014/main" id="{0CEFC673-F627-4AAA-9E62-CF71F0FB6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7411889" y="3930700"/>
            <a:ext cx="154955" cy="154955"/>
          </a:xfrm>
          <a:prstGeom prst="rect">
            <a:avLst/>
          </a:prstGeom>
        </p:spPr>
      </p:pic>
      <p:cxnSp>
        <p:nvCxnSpPr>
          <p:cNvPr id="224" name="Straight Arrow Connector 223">
            <a:extLst>
              <a:ext uri="{FF2B5EF4-FFF2-40B4-BE49-F238E27FC236}">
                <a16:creationId xmlns:a16="http://schemas.microsoft.com/office/drawing/2014/main" id="{5765618F-F9C4-480B-8219-390948A17DBA}"/>
              </a:ext>
            </a:extLst>
          </p:cNvPr>
          <p:cNvCxnSpPr>
            <a:cxnSpLocks/>
          </p:cNvCxnSpPr>
          <p:nvPr/>
        </p:nvCxnSpPr>
        <p:spPr>
          <a:xfrm flipH="1" flipV="1">
            <a:off x="4319743" y="1416897"/>
            <a:ext cx="1211247" cy="950606"/>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5" name="Straight Arrow Connector 224">
            <a:extLst>
              <a:ext uri="{FF2B5EF4-FFF2-40B4-BE49-F238E27FC236}">
                <a16:creationId xmlns:a16="http://schemas.microsoft.com/office/drawing/2014/main" id="{F1DF097D-5AAD-41C7-9CDF-E95300D526EE}"/>
              </a:ext>
            </a:extLst>
          </p:cNvPr>
          <p:cNvCxnSpPr>
            <a:cxnSpLocks/>
          </p:cNvCxnSpPr>
          <p:nvPr/>
        </p:nvCxnSpPr>
        <p:spPr>
          <a:xfrm flipH="1">
            <a:off x="4238456" y="2638606"/>
            <a:ext cx="1240352" cy="1136532"/>
          </a:xfrm>
          <a:prstGeom prst="straightConnector1">
            <a:avLst/>
          </a:prstGeom>
          <a:ln w="19050">
            <a:solidFill>
              <a:schemeClr val="tx2"/>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26" name="Straight Arrow Connector 225">
            <a:extLst>
              <a:ext uri="{FF2B5EF4-FFF2-40B4-BE49-F238E27FC236}">
                <a16:creationId xmlns:a16="http://schemas.microsoft.com/office/drawing/2014/main" id="{581C6F1A-CE75-4E3D-BA24-FADB60F00BE2}"/>
              </a:ext>
            </a:extLst>
          </p:cNvPr>
          <p:cNvCxnSpPr>
            <a:cxnSpLocks/>
          </p:cNvCxnSpPr>
          <p:nvPr/>
        </p:nvCxnSpPr>
        <p:spPr>
          <a:xfrm flipH="1">
            <a:off x="5470304" y="3133507"/>
            <a:ext cx="213507" cy="707142"/>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27" name="Rectangle: Rounded Corners 226">
            <a:extLst>
              <a:ext uri="{FF2B5EF4-FFF2-40B4-BE49-F238E27FC236}">
                <a16:creationId xmlns:a16="http://schemas.microsoft.com/office/drawing/2014/main" id="{307D7144-DE76-4A1C-8758-3C06BDEFD33C}"/>
              </a:ext>
            </a:extLst>
          </p:cNvPr>
          <p:cNvSpPr/>
          <p:nvPr/>
        </p:nvSpPr>
        <p:spPr>
          <a:xfrm>
            <a:off x="4444267" y="4395576"/>
            <a:ext cx="1368966"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Generator</a:t>
            </a:r>
          </a:p>
        </p:txBody>
      </p:sp>
      <p:sp>
        <p:nvSpPr>
          <p:cNvPr id="228" name="Rectangle: Rounded Corners 227">
            <a:extLst>
              <a:ext uri="{FF2B5EF4-FFF2-40B4-BE49-F238E27FC236}">
                <a16:creationId xmlns:a16="http://schemas.microsoft.com/office/drawing/2014/main" id="{5BF64F90-3CDF-4A5C-BBB4-DD5C8E127F93}"/>
              </a:ext>
            </a:extLst>
          </p:cNvPr>
          <p:cNvSpPr/>
          <p:nvPr/>
        </p:nvSpPr>
        <p:spPr>
          <a:xfrm>
            <a:off x="7324045" y="4389198"/>
            <a:ext cx="990647" cy="48033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Traffic Sink</a:t>
            </a:r>
          </a:p>
        </p:txBody>
      </p:sp>
      <p:sp>
        <p:nvSpPr>
          <p:cNvPr id="229" name="Rectangle: Rounded Corners 228">
            <a:extLst>
              <a:ext uri="{FF2B5EF4-FFF2-40B4-BE49-F238E27FC236}">
                <a16:creationId xmlns:a16="http://schemas.microsoft.com/office/drawing/2014/main" id="{7BC5A4A0-13F4-4FA9-92E8-E88E898B7970}"/>
              </a:ext>
            </a:extLst>
          </p:cNvPr>
          <p:cNvSpPr/>
          <p:nvPr/>
        </p:nvSpPr>
        <p:spPr>
          <a:xfrm>
            <a:off x="5726504" y="2858654"/>
            <a:ext cx="659118" cy="292653"/>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AP</a:t>
            </a:r>
          </a:p>
        </p:txBody>
      </p:sp>
      <p:sp>
        <p:nvSpPr>
          <p:cNvPr id="230" name="Rectangle: Rounded Corners 229">
            <a:extLst>
              <a:ext uri="{FF2B5EF4-FFF2-40B4-BE49-F238E27FC236}">
                <a16:creationId xmlns:a16="http://schemas.microsoft.com/office/drawing/2014/main" id="{D1A175BB-7876-4FA2-BD43-E37E519AF866}"/>
              </a:ext>
            </a:extLst>
          </p:cNvPr>
          <p:cNvSpPr/>
          <p:nvPr/>
        </p:nvSpPr>
        <p:spPr>
          <a:xfrm>
            <a:off x="3438632" y="4166005"/>
            <a:ext cx="97328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cxnSp>
        <p:nvCxnSpPr>
          <p:cNvPr id="231" name="Straight Arrow Connector 230">
            <a:extLst>
              <a:ext uri="{FF2B5EF4-FFF2-40B4-BE49-F238E27FC236}">
                <a16:creationId xmlns:a16="http://schemas.microsoft.com/office/drawing/2014/main" id="{5EFB9AC0-D626-4FAF-9502-9DF53B33976B}"/>
              </a:ext>
            </a:extLst>
          </p:cNvPr>
          <p:cNvCxnSpPr>
            <a:cxnSpLocks/>
            <a:endCxn id="223" idx="0"/>
          </p:cNvCxnSpPr>
          <p:nvPr/>
        </p:nvCxnSpPr>
        <p:spPr>
          <a:xfrm>
            <a:off x="6492277" y="3133506"/>
            <a:ext cx="929861" cy="836147"/>
          </a:xfrm>
          <a:prstGeom prst="straightConnector1">
            <a:avLst/>
          </a:prstGeom>
          <a:ln w="19050">
            <a:solidFill>
              <a:schemeClr val="tx1">
                <a:lumMod val="75000"/>
                <a:lumOff val="25000"/>
              </a:schemeClr>
            </a:solidFill>
            <a:prstDash val="dash"/>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2" name="Straight Arrow Connector 231">
            <a:extLst>
              <a:ext uri="{FF2B5EF4-FFF2-40B4-BE49-F238E27FC236}">
                <a16:creationId xmlns:a16="http://schemas.microsoft.com/office/drawing/2014/main" id="{00BA00D5-7F91-4F66-9B57-EEBF618F0F5A}"/>
              </a:ext>
            </a:extLst>
          </p:cNvPr>
          <p:cNvCxnSpPr>
            <a:cxnSpLocks/>
          </p:cNvCxnSpPr>
          <p:nvPr/>
        </p:nvCxnSpPr>
        <p:spPr>
          <a:xfrm>
            <a:off x="6141151" y="3209377"/>
            <a:ext cx="278839" cy="691574"/>
          </a:xfrm>
          <a:prstGeom prst="straightConnector1">
            <a:avLst/>
          </a:prstGeom>
          <a:ln>
            <a:solidFill>
              <a:schemeClr val="tx1">
                <a:lumMod val="75000"/>
                <a:lumOff val="25000"/>
              </a:schemeClr>
            </a:solidFill>
            <a:prstDash val="dash"/>
            <a:tailEnd type="triangle"/>
          </a:ln>
        </p:spPr>
        <p:style>
          <a:lnRef idx="3">
            <a:schemeClr val="dk1"/>
          </a:lnRef>
          <a:fillRef idx="0">
            <a:schemeClr val="dk1"/>
          </a:fillRef>
          <a:effectRef idx="2">
            <a:schemeClr val="dk1"/>
          </a:effectRef>
          <a:fontRef idx="minor">
            <a:schemeClr val="tx1"/>
          </a:fontRef>
        </p:style>
      </p:cxnSp>
      <p:sp>
        <p:nvSpPr>
          <p:cNvPr id="233" name="Rectangle: Rounded Corners 232">
            <a:extLst>
              <a:ext uri="{FF2B5EF4-FFF2-40B4-BE49-F238E27FC236}">
                <a16:creationId xmlns:a16="http://schemas.microsoft.com/office/drawing/2014/main" id="{767DD81B-08D6-406E-9631-BDC5D2392355}"/>
              </a:ext>
            </a:extLst>
          </p:cNvPr>
          <p:cNvSpPr/>
          <p:nvPr/>
        </p:nvSpPr>
        <p:spPr>
          <a:xfrm>
            <a:off x="5982297" y="4396011"/>
            <a:ext cx="1061482" cy="241086"/>
          </a:xfrm>
          <a:prstGeom prst="roundRect">
            <a:avLst/>
          </a:prstGeom>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Sniffer</a:t>
            </a:r>
          </a:p>
        </p:txBody>
      </p:sp>
      <p:pic>
        <p:nvPicPr>
          <p:cNvPr id="234" name="Picture 233">
            <a:extLst>
              <a:ext uri="{FF2B5EF4-FFF2-40B4-BE49-F238E27FC236}">
                <a16:creationId xmlns:a16="http://schemas.microsoft.com/office/drawing/2014/main" id="{1B0C4435-4E7E-408D-A8F2-1E7B2656B4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7988887">
            <a:off x="6186923" y="3859517"/>
            <a:ext cx="154955" cy="154955"/>
          </a:xfrm>
          <a:prstGeom prst="rect">
            <a:avLst/>
          </a:prstGeom>
        </p:spPr>
      </p:pic>
      <p:pic>
        <p:nvPicPr>
          <p:cNvPr id="235" name="Picture 4" descr="Image result for beckhoff plc cx9020">
            <a:extLst>
              <a:ext uri="{FF2B5EF4-FFF2-40B4-BE49-F238E27FC236}">
                <a16:creationId xmlns:a16="http://schemas.microsoft.com/office/drawing/2014/main" id="{B5C99476-7EB5-4E03-AC65-1DFA4B9AF50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717351" y="1064524"/>
            <a:ext cx="377443" cy="324222"/>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AA4BF84A-29FA-418D-AD4F-9797C862A684}"/>
              </a:ext>
            </a:extLst>
          </p:cNvPr>
          <p:cNvSpPr/>
          <p:nvPr/>
        </p:nvSpPr>
        <p:spPr>
          <a:xfrm>
            <a:off x="9499063" y="1050678"/>
            <a:ext cx="2491728" cy="2809630"/>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36" dirty="0"/>
          </a:p>
        </p:txBody>
      </p:sp>
      <p:pic>
        <p:nvPicPr>
          <p:cNvPr id="237" name="Picture 6" descr="Image result for intel nuc antenna">
            <a:extLst>
              <a:ext uri="{FF2B5EF4-FFF2-40B4-BE49-F238E27FC236}">
                <a16:creationId xmlns:a16="http://schemas.microsoft.com/office/drawing/2014/main" id="{7F4F404D-2C81-49A1-AFA5-6882D20071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91452" y="1226050"/>
            <a:ext cx="532402" cy="341841"/>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Image result for beckhoff plc cx9020">
            <a:extLst>
              <a:ext uri="{FF2B5EF4-FFF2-40B4-BE49-F238E27FC236}">
                <a16:creationId xmlns:a16="http://schemas.microsoft.com/office/drawing/2014/main" id="{C835DCBC-1DBF-40B5-9853-F2BF136519C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9676446" y="1699108"/>
            <a:ext cx="470137" cy="403845"/>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Image result for netgear router">
            <a:extLst>
              <a:ext uri="{FF2B5EF4-FFF2-40B4-BE49-F238E27FC236}">
                <a16:creationId xmlns:a16="http://schemas.microsoft.com/office/drawing/2014/main" id="{45259DA5-4545-49CD-8713-1DF3E1C78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869" r="18090"/>
          <a:stretch/>
        </p:blipFill>
        <p:spPr bwMode="auto">
          <a:xfrm>
            <a:off x="9605294" y="2186763"/>
            <a:ext cx="584987" cy="50792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10" descr="Image result for ur3 control box">
            <a:extLst>
              <a:ext uri="{FF2B5EF4-FFF2-40B4-BE49-F238E27FC236}">
                <a16:creationId xmlns:a16="http://schemas.microsoft.com/office/drawing/2014/main" id="{6BAF6007-48FA-4F70-A908-04604630B5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91453" y="2800934"/>
            <a:ext cx="632423" cy="408080"/>
          </a:xfrm>
          <a:prstGeom prst="rect">
            <a:avLst/>
          </a:prstGeom>
          <a:noFill/>
          <a:extLst>
            <a:ext uri="{909E8E84-426E-40DD-AFC4-6F175D3DCCD1}">
              <a14:hiddenFill xmlns:a14="http://schemas.microsoft.com/office/drawing/2010/main">
                <a:solidFill>
                  <a:srgbClr val="FFFFFF"/>
                </a:solidFill>
              </a14:hiddenFill>
            </a:ext>
          </a:extLst>
        </p:spPr>
      </p:pic>
      <p:sp>
        <p:nvSpPr>
          <p:cNvPr id="241" name="TextBox 240">
            <a:extLst>
              <a:ext uri="{FF2B5EF4-FFF2-40B4-BE49-F238E27FC236}">
                <a16:creationId xmlns:a16="http://schemas.microsoft.com/office/drawing/2014/main" id="{2EF1C0F0-3275-4957-96E2-84C5B2E938AF}"/>
              </a:ext>
            </a:extLst>
          </p:cNvPr>
          <p:cNvSpPr txBox="1"/>
          <p:nvPr/>
        </p:nvSpPr>
        <p:spPr>
          <a:xfrm>
            <a:off x="10379410" y="1310102"/>
            <a:ext cx="343618" cy="226624"/>
          </a:xfrm>
          <a:prstGeom prst="rect">
            <a:avLst/>
          </a:prstGeom>
          <a:noFill/>
        </p:spPr>
        <p:txBody>
          <a:bodyPr vert="horz" wrap="none" lIns="0" tIns="0" rIns="0" bIns="0" rtlCol="0">
            <a:spAutoFit/>
          </a:bodyPr>
          <a:lstStyle/>
          <a:p>
            <a:r>
              <a:rPr lang="en-US" sz="1436" dirty="0">
                <a:solidFill>
                  <a:srgbClr val="003C71"/>
                </a:solidFill>
              </a:rPr>
              <a:t>NUC</a:t>
            </a:r>
          </a:p>
        </p:txBody>
      </p:sp>
      <p:sp>
        <p:nvSpPr>
          <p:cNvPr id="242" name="TextBox 241">
            <a:extLst>
              <a:ext uri="{FF2B5EF4-FFF2-40B4-BE49-F238E27FC236}">
                <a16:creationId xmlns:a16="http://schemas.microsoft.com/office/drawing/2014/main" id="{C189975E-B9CC-4EFA-AD3B-80CCA86CF6A7}"/>
              </a:ext>
            </a:extLst>
          </p:cNvPr>
          <p:cNvSpPr txBox="1"/>
          <p:nvPr/>
        </p:nvSpPr>
        <p:spPr>
          <a:xfrm>
            <a:off x="10376549" y="1794540"/>
            <a:ext cx="274171" cy="226624"/>
          </a:xfrm>
          <a:prstGeom prst="rect">
            <a:avLst/>
          </a:prstGeom>
          <a:noFill/>
        </p:spPr>
        <p:txBody>
          <a:bodyPr vert="horz" wrap="none" lIns="0" tIns="0" rIns="0" bIns="0" rtlCol="0">
            <a:spAutoFit/>
          </a:bodyPr>
          <a:lstStyle/>
          <a:p>
            <a:r>
              <a:rPr lang="en-US" sz="1436" dirty="0">
                <a:solidFill>
                  <a:srgbClr val="003C71"/>
                </a:solidFill>
              </a:rPr>
              <a:t>PLC</a:t>
            </a:r>
          </a:p>
        </p:txBody>
      </p:sp>
      <p:sp>
        <p:nvSpPr>
          <p:cNvPr id="243" name="TextBox 242">
            <a:extLst>
              <a:ext uri="{FF2B5EF4-FFF2-40B4-BE49-F238E27FC236}">
                <a16:creationId xmlns:a16="http://schemas.microsoft.com/office/drawing/2014/main" id="{B33DEFCB-BD59-4460-9E1C-143778DA1142}"/>
              </a:ext>
            </a:extLst>
          </p:cNvPr>
          <p:cNvSpPr txBox="1"/>
          <p:nvPr/>
        </p:nvSpPr>
        <p:spPr>
          <a:xfrm>
            <a:off x="10365893" y="2394756"/>
            <a:ext cx="957527" cy="226624"/>
          </a:xfrm>
          <a:prstGeom prst="rect">
            <a:avLst/>
          </a:prstGeom>
          <a:noFill/>
        </p:spPr>
        <p:txBody>
          <a:bodyPr vert="horz" wrap="none" lIns="0" tIns="0" rIns="0" bIns="0" rtlCol="0">
            <a:spAutoFit/>
          </a:bodyPr>
          <a:lstStyle/>
          <a:p>
            <a:r>
              <a:rPr lang="en-US" sz="1436" dirty="0">
                <a:solidFill>
                  <a:srgbClr val="003C71"/>
                </a:solidFill>
              </a:rPr>
              <a:t>Wi-Fi Router</a:t>
            </a:r>
          </a:p>
        </p:txBody>
      </p:sp>
      <p:sp>
        <p:nvSpPr>
          <p:cNvPr id="244" name="TextBox 243">
            <a:extLst>
              <a:ext uri="{FF2B5EF4-FFF2-40B4-BE49-F238E27FC236}">
                <a16:creationId xmlns:a16="http://schemas.microsoft.com/office/drawing/2014/main" id="{DD0282E5-DFA8-451E-A144-BC4DCF7EDF2B}"/>
              </a:ext>
            </a:extLst>
          </p:cNvPr>
          <p:cNvSpPr txBox="1"/>
          <p:nvPr/>
        </p:nvSpPr>
        <p:spPr>
          <a:xfrm>
            <a:off x="10377965" y="2901945"/>
            <a:ext cx="1586102" cy="226624"/>
          </a:xfrm>
          <a:prstGeom prst="rect">
            <a:avLst/>
          </a:prstGeom>
          <a:noFill/>
        </p:spPr>
        <p:txBody>
          <a:bodyPr vert="horz" wrap="none" lIns="0" tIns="0" rIns="0" bIns="0" rtlCol="0">
            <a:spAutoFit/>
          </a:bodyPr>
          <a:lstStyle/>
          <a:p>
            <a:r>
              <a:rPr lang="en-US" sz="1436" dirty="0">
                <a:solidFill>
                  <a:srgbClr val="003C71"/>
                </a:solidFill>
              </a:rPr>
              <a:t>Robot Controller(RC)</a:t>
            </a:r>
          </a:p>
        </p:txBody>
      </p:sp>
      <p:pic>
        <p:nvPicPr>
          <p:cNvPr id="245" name="Picture 244">
            <a:extLst>
              <a:ext uri="{FF2B5EF4-FFF2-40B4-BE49-F238E27FC236}">
                <a16:creationId xmlns:a16="http://schemas.microsoft.com/office/drawing/2014/main" id="{735E2789-68F7-48D6-8A8A-B89C93362E58}"/>
              </a:ext>
            </a:extLst>
          </p:cNvPr>
          <p:cNvPicPr>
            <a:picLocks noChangeAspect="1"/>
          </p:cNvPicPr>
          <p:nvPr/>
        </p:nvPicPr>
        <p:blipFill>
          <a:blip r:embed="rId7"/>
          <a:stretch>
            <a:fillRect/>
          </a:stretch>
        </p:blipFill>
        <p:spPr>
          <a:xfrm>
            <a:off x="9648377" y="3284071"/>
            <a:ext cx="475477" cy="431903"/>
          </a:xfrm>
          <a:prstGeom prst="rect">
            <a:avLst/>
          </a:prstGeom>
        </p:spPr>
      </p:pic>
      <p:pic>
        <p:nvPicPr>
          <p:cNvPr id="246" name="Picture 245">
            <a:extLst>
              <a:ext uri="{FF2B5EF4-FFF2-40B4-BE49-F238E27FC236}">
                <a16:creationId xmlns:a16="http://schemas.microsoft.com/office/drawing/2014/main" id="{07356203-CB06-4D1C-B9F9-ADC446F4B823}"/>
              </a:ext>
            </a:extLst>
          </p:cNvPr>
          <p:cNvPicPr>
            <a:picLocks noChangeAspect="1"/>
          </p:cNvPicPr>
          <p:nvPr/>
        </p:nvPicPr>
        <p:blipFill>
          <a:blip r:embed="rId7"/>
          <a:stretch>
            <a:fillRect/>
          </a:stretch>
        </p:blipFill>
        <p:spPr>
          <a:xfrm>
            <a:off x="321530" y="5112438"/>
            <a:ext cx="424238" cy="385359"/>
          </a:xfrm>
          <a:prstGeom prst="rect">
            <a:avLst/>
          </a:prstGeom>
        </p:spPr>
      </p:pic>
      <p:sp>
        <p:nvSpPr>
          <p:cNvPr id="247" name="TextBox 246">
            <a:extLst>
              <a:ext uri="{FF2B5EF4-FFF2-40B4-BE49-F238E27FC236}">
                <a16:creationId xmlns:a16="http://schemas.microsoft.com/office/drawing/2014/main" id="{ABA4101F-C67E-40B8-AFA2-125F81028ACF}"/>
              </a:ext>
            </a:extLst>
          </p:cNvPr>
          <p:cNvSpPr txBox="1"/>
          <p:nvPr/>
        </p:nvSpPr>
        <p:spPr>
          <a:xfrm>
            <a:off x="10159591" y="3424176"/>
            <a:ext cx="1866061" cy="226624"/>
          </a:xfrm>
          <a:prstGeom prst="rect">
            <a:avLst/>
          </a:prstGeom>
          <a:noFill/>
        </p:spPr>
        <p:txBody>
          <a:bodyPr vert="horz" wrap="none" lIns="0" tIns="0" rIns="0" bIns="0" rtlCol="0">
            <a:spAutoFit/>
          </a:bodyPr>
          <a:lstStyle/>
          <a:p>
            <a:r>
              <a:rPr lang="en-US" sz="1436" dirty="0">
                <a:solidFill>
                  <a:srgbClr val="003C71"/>
                </a:solidFill>
              </a:rPr>
              <a:t>Force-Torque(FT) Sensor</a:t>
            </a:r>
          </a:p>
        </p:txBody>
      </p:sp>
      <p:sp>
        <p:nvSpPr>
          <p:cNvPr id="248" name="Rectangle: Rounded Corners 247">
            <a:extLst>
              <a:ext uri="{FF2B5EF4-FFF2-40B4-BE49-F238E27FC236}">
                <a16:creationId xmlns:a16="http://schemas.microsoft.com/office/drawing/2014/main" id="{97E7B74E-977A-439D-885F-80EC64E51CA1}"/>
              </a:ext>
            </a:extLst>
          </p:cNvPr>
          <p:cNvSpPr/>
          <p:nvPr/>
        </p:nvSpPr>
        <p:spPr>
          <a:xfrm>
            <a:off x="3532759" y="1723784"/>
            <a:ext cx="1036670" cy="241086"/>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36" dirty="0"/>
              <a:t>Eth-&gt;Wi-fi</a:t>
            </a:r>
          </a:p>
        </p:txBody>
      </p:sp>
      <p:sp>
        <p:nvSpPr>
          <p:cNvPr id="249" name="Rectangle 248">
            <a:extLst>
              <a:ext uri="{FF2B5EF4-FFF2-40B4-BE49-F238E27FC236}">
                <a16:creationId xmlns:a16="http://schemas.microsoft.com/office/drawing/2014/main" id="{FF4B8D46-0003-4054-9566-98B68BAD2918}"/>
              </a:ext>
            </a:extLst>
          </p:cNvPr>
          <p:cNvSpPr/>
          <p:nvPr/>
        </p:nvSpPr>
        <p:spPr>
          <a:xfrm>
            <a:off x="774437" y="1567887"/>
            <a:ext cx="703963" cy="325893"/>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INS_FT</a:t>
            </a:r>
          </a:p>
        </p:txBody>
      </p:sp>
      <p:pic>
        <p:nvPicPr>
          <p:cNvPr id="250" name="Picture 249">
            <a:extLst>
              <a:ext uri="{FF2B5EF4-FFF2-40B4-BE49-F238E27FC236}">
                <a16:creationId xmlns:a16="http://schemas.microsoft.com/office/drawing/2014/main" id="{702489CF-8A1C-4DCB-9D8B-694DEABCB6C7}"/>
              </a:ext>
            </a:extLst>
          </p:cNvPr>
          <p:cNvPicPr>
            <a:picLocks noChangeAspect="1"/>
          </p:cNvPicPr>
          <p:nvPr/>
        </p:nvPicPr>
        <p:blipFill>
          <a:blip r:embed="rId7"/>
          <a:stretch>
            <a:fillRect/>
          </a:stretch>
        </p:blipFill>
        <p:spPr>
          <a:xfrm>
            <a:off x="310442" y="1554915"/>
            <a:ext cx="424238" cy="385359"/>
          </a:xfrm>
          <a:prstGeom prst="rect">
            <a:avLst/>
          </a:prstGeom>
        </p:spPr>
      </p:pic>
      <p:pic>
        <p:nvPicPr>
          <p:cNvPr id="251" name="Picture 10" descr="Image result for ur3 control box">
            <a:extLst>
              <a:ext uri="{FF2B5EF4-FFF2-40B4-BE49-F238E27FC236}">
                <a16:creationId xmlns:a16="http://schemas.microsoft.com/office/drawing/2014/main" id="{3D4299CD-CE85-44A2-A1D6-FE1F5704ED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4325" y="1417247"/>
            <a:ext cx="827415" cy="533902"/>
          </a:xfrm>
          <a:prstGeom prst="rect">
            <a:avLst/>
          </a:prstGeom>
          <a:noFill/>
          <a:extLst>
            <a:ext uri="{909E8E84-426E-40DD-AFC4-6F175D3DCCD1}">
              <a14:hiddenFill xmlns:a14="http://schemas.microsoft.com/office/drawing/2010/main">
                <a:solidFill>
                  <a:srgbClr val="FFFFFF"/>
                </a:solidFill>
              </a14:hiddenFill>
            </a:ext>
          </a:extLst>
        </p:spPr>
      </p:pic>
      <p:sp>
        <p:nvSpPr>
          <p:cNvPr id="252" name="Rectangle 251">
            <a:extLst>
              <a:ext uri="{FF2B5EF4-FFF2-40B4-BE49-F238E27FC236}">
                <a16:creationId xmlns:a16="http://schemas.microsoft.com/office/drawing/2014/main" id="{8535CE3A-5C0A-4E25-896A-66F3F51DA48F}"/>
              </a:ext>
            </a:extLst>
          </p:cNvPr>
          <p:cNvSpPr/>
          <p:nvPr/>
        </p:nvSpPr>
        <p:spPr>
          <a:xfrm>
            <a:off x="2478050" y="1539877"/>
            <a:ext cx="732514" cy="330954"/>
          </a:xfrm>
          <a:prstGeom prst="rect">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defTabSz="1250367">
              <a:defRPr/>
            </a:pPr>
            <a:r>
              <a:rPr lang="en-US" sz="1436" kern="0" dirty="0">
                <a:solidFill>
                  <a:prstClr val="white"/>
                </a:solidFill>
                <a:latin typeface="Calibri" panose="020F0502020204030204"/>
              </a:rPr>
              <a:t>INS_RC</a:t>
            </a:r>
          </a:p>
        </p:txBody>
      </p:sp>
    </p:spTree>
    <p:extLst>
      <p:ext uri="{BB962C8B-B14F-4D97-AF65-F5344CB8AC3E}">
        <p14:creationId xmlns:p14="http://schemas.microsoft.com/office/powerpoint/2010/main" val="3022673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F03C4D-2F86-4912-84DC-9923AC8FD6B5}"/>
              </a:ext>
            </a:extLst>
          </p:cNvPr>
          <p:cNvPicPr>
            <a:picLocks noChangeAspect="1"/>
          </p:cNvPicPr>
          <p:nvPr/>
        </p:nvPicPr>
        <p:blipFill>
          <a:blip r:embed="rId3"/>
          <a:stretch>
            <a:fillRect/>
          </a:stretch>
        </p:blipFill>
        <p:spPr>
          <a:xfrm>
            <a:off x="1033044" y="0"/>
            <a:ext cx="10125912" cy="6165148"/>
          </a:xfrm>
          <a:prstGeom prst="rect">
            <a:avLst/>
          </a:prstGeom>
        </p:spPr>
      </p:pic>
      <p:sp>
        <p:nvSpPr>
          <p:cNvPr id="10" name="TextBox 9">
            <a:extLst>
              <a:ext uri="{FF2B5EF4-FFF2-40B4-BE49-F238E27FC236}">
                <a16:creationId xmlns:a16="http://schemas.microsoft.com/office/drawing/2014/main" id="{4F3A8AAF-CA16-4C7C-AFE8-94B9F274D461}"/>
              </a:ext>
            </a:extLst>
          </p:cNvPr>
          <p:cNvSpPr txBox="1"/>
          <p:nvPr/>
        </p:nvSpPr>
        <p:spPr>
          <a:xfrm>
            <a:off x="5003033" y="6245088"/>
            <a:ext cx="1879041" cy="369332"/>
          </a:xfrm>
          <a:prstGeom prst="rect">
            <a:avLst/>
          </a:prstGeom>
          <a:noFill/>
        </p:spPr>
        <p:txBody>
          <a:bodyPr wrap="none" rtlCol="0">
            <a:spAutoFit/>
          </a:bodyPr>
          <a:lstStyle/>
          <a:p>
            <a:r>
              <a:rPr lang="en-US" dirty="0"/>
              <a:t>Designed schema</a:t>
            </a:r>
          </a:p>
        </p:txBody>
      </p:sp>
    </p:spTree>
    <p:extLst>
      <p:ext uri="{BB962C8B-B14F-4D97-AF65-F5344CB8AC3E}">
        <p14:creationId xmlns:p14="http://schemas.microsoft.com/office/powerpoint/2010/main" val="1543955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lock, bicycle, small, tower&#10;&#10;Description automatically generated">
            <a:extLst>
              <a:ext uri="{FF2B5EF4-FFF2-40B4-BE49-F238E27FC236}">
                <a16:creationId xmlns:a16="http://schemas.microsoft.com/office/drawing/2014/main" id="{31A1210D-A1E1-41FA-9787-22C8DD3B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652" y="222374"/>
            <a:ext cx="8440487" cy="5934553"/>
          </a:xfrm>
          <a:prstGeom prst="rect">
            <a:avLst/>
          </a:prstGeom>
        </p:spPr>
      </p:pic>
      <p:sp>
        <p:nvSpPr>
          <p:cNvPr id="4" name="TextBox 3">
            <a:extLst>
              <a:ext uri="{FF2B5EF4-FFF2-40B4-BE49-F238E27FC236}">
                <a16:creationId xmlns:a16="http://schemas.microsoft.com/office/drawing/2014/main" id="{BA24ABAA-10AD-48B3-82F6-3C61D616CF6C}"/>
              </a:ext>
            </a:extLst>
          </p:cNvPr>
          <p:cNvSpPr txBox="1"/>
          <p:nvPr/>
        </p:nvSpPr>
        <p:spPr>
          <a:xfrm>
            <a:off x="2792852" y="6266294"/>
            <a:ext cx="6919330" cy="369332"/>
          </a:xfrm>
          <a:prstGeom prst="rect">
            <a:avLst/>
          </a:prstGeom>
          <a:noFill/>
        </p:spPr>
        <p:txBody>
          <a:bodyPr wrap="none" rtlCol="0">
            <a:spAutoFit/>
          </a:bodyPr>
          <a:lstStyle/>
          <a:p>
            <a:r>
              <a:rPr lang="en-US" dirty="0"/>
              <a:t>Realize schema: Only the visualization is different from designed schema</a:t>
            </a:r>
          </a:p>
        </p:txBody>
      </p:sp>
    </p:spTree>
    <p:extLst>
      <p:ext uri="{BB962C8B-B14F-4D97-AF65-F5344CB8AC3E}">
        <p14:creationId xmlns:p14="http://schemas.microsoft.com/office/powerpoint/2010/main" val="39962937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C6DD8-19D1-4898-BE2D-6C216C755A32}"/>
              </a:ext>
            </a:extLst>
          </p:cNvPr>
          <p:cNvSpPr>
            <a:spLocks noGrp="1"/>
          </p:cNvSpPr>
          <p:nvPr>
            <p:ph type="title"/>
          </p:nvPr>
        </p:nvSpPr>
        <p:spPr/>
        <p:txBody>
          <a:bodyPr/>
          <a:lstStyle/>
          <a:p>
            <a:r>
              <a:rPr lang="en-US" dirty="0"/>
              <a:t>Example Query Using Cipher</a:t>
            </a:r>
          </a:p>
        </p:txBody>
      </p:sp>
      <p:sp>
        <p:nvSpPr>
          <p:cNvPr id="3" name="Content Placeholder 2">
            <a:extLst>
              <a:ext uri="{FF2B5EF4-FFF2-40B4-BE49-F238E27FC236}">
                <a16:creationId xmlns:a16="http://schemas.microsoft.com/office/drawing/2014/main" id="{B1AC9C81-1E6B-4089-8C33-B6BE8AC0E3A6}"/>
              </a:ext>
            </a:extLst>
          </p:cNvPr>
          <p:cNvSpPr>
            <a:spLocks noGrp="1"/>
          </p:cNvSpPr>
          <p:nvPr>
            <p:ph sz="half" idx="1"/>
          </p:nvPr>
        </p:nvSpPr>
        <p:spPr>
          <a:xfrm>
            <a:off x="2099392" y="3760075"/>
            <a:ext cx="7993213" cy="2251349"/>
          </a:xfrm>
        </p:spPr>
        <p:txBody>
          <a:bodyPr>
            <a:normAutofit fontScale="92500"/>
          </a:bodyPr>
          <a:lstStyle/>
          <a:p>
            <a:pPr marL="0" indent="0">
              <a:buNone/>
            </a:pPr>
            <a:r>
              <a:rPr lang="en-US" dirty="0"/>
              <a:t>This query searches for all Supervisor-based  Transactions and associated Messages where the Transaction start and stop times fall within a certain interval.</a:t>
            </a:r>
          </a:p>
          <a:p>
            <a:pPr marL="0" indent="0">
              <a:buNone/>
            </a:pPr>
            <a:r>
              <a:rPr lang="en-US" dirty="0"/>
              <a:t>The query will return the Supervisor node with connected messages.</a:t>
            </a:r>
          </a:p>
        </p:txBody>
      </p:sp>
      <p:pic>
        <p:nvPicPr>
          <p:cNvPr id="7" name="Content Placeholder 6">
            <a:extLst>
              <a:ext uri="{FF2B5EF4-FFF2-40B4-BE49-F238E27FC236}">
                <a16:creationId xmlns:a16="http://schemas.microsoft.com/office/drawing/2014/main" id="{8F8F4C73-DBB7-48D5-B7E7-F6D4A7C56809}"/>
              </a:ext>
            </a:extLst>
          </p:cNvPr>
          <p:cNvPicPr>
            <a:picLocks noGrp="1" noChangeAspect="1"/>
          </p:cNvPicPr>
          <p:nvPr>
            <p:ph sz="half" idx="2"/>
          </p:nvPr>
        </p:nvPicPr>
        <p:blipFill>
          <a:blip r:embed="rId2"/>
          <a:stretch>
            <a:fillRect/>
          </a:stretch>
        </p:blipFill>
        <p:spPr>
          <a:xfrm>
            <a:off x="2099393" y="1808929"/>
            <a:ext cx="7993213" cy="1722848"/>
          </a:xfrm>
          <a:prstGeom prst="rect">
            <a:avLst/>
          </a:prstGeom>
        </p:spPr>
      </p:pic>
    </p:spTree>
    <p:extLst>
      <p:ext uri="{BB962C8B-B14F-4D97-AF65-F5344CB8AC3E}">
        <p14:creationId xmlns:p14="http://schemas.microsoft.com/office/powerpoint/2010/main" val="4064850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D7912E0-7378-4707-8517-930ABBEA1D90}"/>
              </a:ext>
            </a:extLst>
          </p:cNvPr>
          <p:cNvSpPr>
            <a:spLocks noGrp="1"/>
          </p:cNvSpPr>
          <p:nvPr>
            <p:ph type="title"/>
          </p:nvPr>
        </p:nvSpPr>
        <p:spPr/>
        <p:txBody>
          <a:bodyPr/>
          <a:lstStyle/>
          <a:p>
            <a:r>
              <a:rPr lang="en-US" dirty="0"/>
              <a:t>Sample Results from Query</a:t>
            </a:r>
          </a:p>
        </p:txBody>
      </p:sp>
      <p:sp>
        <p:nvSpPr>
          <p:cNvPr id="12" name="Text Placeholder 11">
            <a:extLst>
              <a:ext uri="{FF2B5EF4-FFF2-40B4-BE49-F238E27FC236}">
                <a16:creationId xmlns:a16="http://schemas.microsoft.com/office/drawing/2014/main" id="{DF09BB1B-AB2F-4784-9818-173EA94F860D}"/>
              </a:ext>
            </a:extLst>
          </p:cNvPr>
          <p:cNvSpPr>
            <a:spLocks noGrp="1"/>
          </p:cNvSpPr>
          <p:nvPr>
            <p:ph type="body" idx="1"/>
          </p:nvPr>
        </p:nvSpPr>
        <p:spPr>
          <a:xfrm>
            <a:off x="839788" y="1176663"/>
            <a:ext cx="5157787" cy="823912"/>
          </a:xfrm>
        </p:spPr>
        <p:txBody>
          <a:bodyPr/>
          <a:lstStyle/>
          <a:p>
            <a:pPr algn="ctr"/>
            <a:r>
              <a:rPr lang="en-US" dirty="0"/>
              <a:t>Wired Performance Baseline</a:t>
            </a:r>
          </a:p>
        </p:txBody>
      </p:sp>
      <p:pic>
        <p:nvPicPr>
          <p:cNvPr id="17" name="Content Placeholder 16" descr="A screenshot of a cell phone&#10;&#10;Description automatically generated">
            <a:extLst>
              <a:ext uri="{FF2B5EF4-FFF2-40B4-BE49-F238E27FC236}">
                <a16:creationId xmlns:a16="http://schemas.microsoft.com/office/drawing/2014/main" id="{32B6D2CD-A229-4AF6-BE33-885D63ED1D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713322" y="2611474"/>
            <a:ext cx="3410719" cy="2462789"/>
          </a:xfrm>
        </p:spPr>
      </p:pic>
      <p:sp>
        <p:nvSpPr>
          <p:cNvPr id="14" name="Text Placeholder 13">
            <a:extLst>
              <a:ext uri="{FF2B5EF4-FFF2-40B4-BE49-F238E27FC236}">
                <a16:creationId xmlns:a16="http://schemas.microsoft.com/office/drawing/2014/main" id="{7E66665E-7C1B-4FC9-A3FC-56B18A770A91}"/>
              </a:ext>
            </a:extLst>
          </p:cNvPr>
          <p:cNvSpPr>
            <a:spLocks noGrp="1"/>
          </p:cNvSpPr>
          <p:nvPr>
            <p:ph type="body" sz="quarter" idx="3"/>
          </p:nvPr>
        </p:nvSpPr>
        <p:spPr>
          <a:xfrm>
            <a:off x="6172200" y="1176663"/>
            <a:ext cx="5183188" cy="823912"/>
          </a:xfrm>
        </p:spPr>
        <p:txBody>
          <a:bodyPr/>
          <a:lstStyle/>
          <a:p>
            <a:pPr algn="ctr"/>
            <a:r>
              <a:rPr lang="en-US" dirty="0"/>
              <a:t>Wireless with 2-Stream Interference</a:t>
            </a:r>
          </a:p>
        </p:txBody>
      </p:sp>
      <p:pic>
        <p:nvPicPr>
          <p:cNvPr id="19" name="Content Placeholder 18" descr="A screenshot of a cell phone&#10;&#10;Description automatically generated">
            <a:extLst>
              <a:ext uri="{FF2B5EF4-FFF2-40B4-BE49-F238E27FC236}">
                <a16:creationId xmlns:a16="http://schemas.microsoft.com/office/drawing/2014/main" id="{EAC2F81C-B491-4010-949E-F5980EE22F32}"/>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58434" y="2611474"/>
            <a:ext cx="3410719" cy="2462789"/>
          </a:xfrm>
        </p:spPr>
      </p:pic>
      <p:sp>
        <p:nvSpPr>
          <p:cNvPr id="2" name="Rectangle 1">
            <a:extLst>
              <a:ext uri="{FF2B5EF4-FFF2-40B4-BE49-F238E27FC236}">
                <a16:creationId xmlns:a16="http://schemas.microsoft.com/office/drawing/2014/main" id="{93BEE84E-DC08-4C0F-B946-E47D74BD616C}"/>
              </a:ext>
            </a:extLst>
          </p:cNvPr>
          <p:cNvSpPr/>
          <p:nvPr/>
        </p:nvSpPr>
        <p:spPr>
          <a:xfrm>
            <a:off x="1713322" y="5176837"/>
            <a:ext cx="8755831" cy="1323439"/>
          </a:xfrm>
          <a:prstGeom prst="rect">
            <a:avLst/>
          </a:prstGeom>
        </p:spPr>
        <p:txBody>
          <a:bodyPr wrap="square">
            <a:spAutoFit/>
          </a:bodyPr>
          <a:lstStyle/>
          <a:p>
            <a:r>
              <a:rPr lang="en-US" sz="1600" dirty="0"/>
              <a:t>The supervisor PLC processing time in </a:t>
            </a:r>
            <a:r>
              <a:rPr lang="en-US" sz="1600" dirty="0">
                <a:solidFill>
                  <a:srgbClr val="0070C0"/>
                </a:solidFill>
              </a:rPr>
              <a:t>blue</a:t>
            </a:r>
            <a:r>
              <a:rPr lang="en-US" sz="1600" dirty="0"/>
              <a:t> appears unchanged by the IWN latencies.  The transaction latency in </a:t>
            </a:r>
            <a:r>
              <a:rPr lang="en-US" sz="1600" dirty="0">
                <a:solidFill>
                  <a:schemeClr val="accent2"/>
                </a:solidFill>
              </a:rPr>
              <a:t>orange</a:t>
            </a:r>
            <a:r>
              <a:rPr lang="en-US" sz="1600" dirty="0"/>
              <a:t> is clearly impacted by the wireless channel; however, the robot controller shown in </a:t>
            </a:r>
            <a:r>
              <a:rPr lang="en-US" sz="1600" dirty="0">
                <a:solidFill>
                  <a:schemeClr val="accent6"/>
                </a:solidFill>
              </a:rPr>
              <a:t>green</a:t>
            </a:r>
            <a:r>
              <a:rPr lang="en-US" sz="1600" dirty="0"/>
              <a:t> appears to compensate for transaction latency variance such that the sum of transaction latency and robot processing time remains constant.  This indicates that wireless should be a good candidate for this control system as physical latencies do not increase under these scenarios.</a:t>
            </a:r>
          </a:p>
        </p:txBody>
      </p:sp>
    </p:spTree>
    <p:extLst>
      <p:ext uri="{BB962C8B-B14F-4D97-AF65-F5344CB8AC3E}">
        <p14:creationId xmlns:p14="http://schemas.microsoft.com/office/powerpoint/2010/main" val="290908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Machine Learning in a </a:t>
            </a:r>
            <a:br>
              <a:rPr lang="en-US" dirty="0"/>
            </a:br>
            <a:r>
              <a:rPr lang="en-US" dirty="0"/>
              <a:t>Robotic Force Seeking Application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4236038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Collaborators: Past and Present</a:t>
            </a:r>
          </a:p>
        </p:txBody>
      </p:sp>
      <p:sp>
        <p:nvSpPr>
          <p:cNvPr id="5" name="Slide Number Placeholder 4"/>
          <p:cNvSpPr>
            <a:spLocks noGrp="1"/>
          </p:cNvSpPr>
          <p:nvPr>
            <p:ph type="sldNum" sz="quarter" idx="12"/>
          </p:nvPr>
        </p:nvSpPr>
        <p:spPr/>
        <p:txBody>
          <a:bodyPr/>
          <a:lstStyle/>
          <a:p>
            <a:fld id="{4ADE0CFD-01BE-364D-933E-9BB6EAD6A48F}" type="slidenum">
              <a:rPr lang="en-US" smtClean="0"/>
              <a:t>5</a:t>
            </a:fld>
            <a:endParaRPr lang="en-US"/>
          </a:p>
        </p:txBody>
      </p:sp>
      <p:sp>
        <p:nvSpPr>
          <p:cNvPr id="4" name="Footer Placeholder 3"/>
          <p:cNvSpPr>
            <a:spLocks noGrp="1"/>
          </p:cNvSpPr>
          <p:nvPr>
            <p:ph type="ftr" sz="quarter" idx="4294967295"/>
          </p:nvPr>
        </p:nvSpPr>
        <p:spPr>
          <a:xfrm>
            <a:off x="0" y="6356350"/>
            <a:ext cx="4114800" cy="365125"/>
          </a:xfrm>
        </p:spPr>
        <p:txBody>
          <a:bodyPr/>
          <a:lstStyle/>
          <a:p>
            <a:r>
              <a:rPr lang="en-US"/>
              <a:t>NRC Review Panel 2017</a:t>
            </a:r>
            <a:endParaRPr lang="en-US" dirty="0"/>
          </a:p>
        </p:txBody>
      </p:sp>
      <p:pic>
        <p:nvPicPr>
          <p:cNvPr id="1026" name="Picture 2" descr="https://upload.wikimedia.org/wikipedia/commons/thumb/8/86/Chevron_Logo.svg/1200px-Chevron_Logo.svg.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36824" y="1723387"/>
            <a:ext cx="768116" cy="85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ford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18450" y="1927400"/>
            <a:ext cx="1402849" cy="5260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2.isa.org/uploadedImages/Content/News_and_Press_Releases/Media_Resources/Logo_Usage/Logo_Artwork/ISA1ColorPos.gif"/>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04752" y="3674837"/>
            <a:ext cx="989335" cy="9330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econ2013.org/images/logo_ies.jp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17277" y="3856998"/>
            <a:ext cx="846936" cy="5687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eee-ims.org/sites/ieee-ims.org/files/images/I%26M_IEEE_layers_blue.jpg"/>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86731" y="3923359"/>
            <a:ext cx="1282491" cy="43604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IEEE  logo"/>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059219" y="3903084"/>
            <a:ext cx="1469986" cy="4765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oeing logo 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4033" y="1932814"/>
            <a:ext cx="2588736" cy="64111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versity of Maryland"/>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601712" y="4722599"/>
            <a:ext cx="1152492" cy="115249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Michigan seal.sv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146849" y="4692638"/>
            <a:ext cx="1212415" cy="121241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niversity of Delaware Seal.sv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51909" y="4676844"/>
            <a:ext cx="1244003" cy="124400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upload.wikimedia.org/wikipedia/commons/f/f2/Logo_Phoenix_Contact.jpg"/>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945858" y="1790169"/>
            <a:ext cx="1424717" cy="68386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Yokogawa company logo.png"/>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95134" y="1960603"/>
            <a:ext cx="2634938" cy="5236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5"/>
          <a:stretch>
            <a:fillRect/>
          </a:stretch>
        </p:blipFill>
        <p:spPr>
          <a:xfrm>
            <a:off x="9104133" y="2920510"/>
            <a:ext cx="1333500" cy="571500"/>
          </a:xfrm>
          <a:prstGeom prst="rect">
            <a:avLst/>
          </a:prstGeom>
        </p:spPr>
      </p:pic>
      <p:pic>
        <p:nvPicPr>
          <p:cNvPr id="2050" name="Picture 2" descr="https://pbs.twimg.com/profile_images/597147781443100672/Pe-4tXtm.jpg"/>
          <p:cNvPicPr>
            <a:picLocks noChangeAspect="1" noChangeArrowheads="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t="18531" b="23674"/>
          <a:stretch/>
        </p:blipFill>
        <p:spPr bwMode="auto">
          <a:xfrm>
            <a:off x="6814341" y="2827388"/>
            <a:ext cx="1301606" cy="752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Honeywell logo"/>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37992" y="3061976"/>
            <a:ext cx="2351247" cy="457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formation Technology Laboratory Logo"/>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369612" y="4816009"/>
            <a:ext cx="2095500" cy="923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TL Logo"/>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689923" y="4839864"/>
            <a:ext cx="2539492" cy="946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intel logo">
            <a:extLst>
              <a:ext uri="{FF2B5EF4-FFF2-40B4-BE49-F238E27FC236}">
                <a16:creationId xmlns:a16="http://schemas.microsoft.com/office/drawing/2014/main" id="{5CE6013A-A4D5-4794-B4E1-498B8D39203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15" y="2788821"/>
            <a:ext cx="1553256" cy="1030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A28-E186-439B-A1E3-8B386E194719}"/>
              </a:ext>
            </a:extLst>
          </p:cNvPr>
          <p:cNvSpPr>
            <a:spLocks noGrp="1"/>
          </p:cNvSpPr>
          <p:nvPr>
            <p:ph type="title"/>
          </p:nvPr>
        </p:nvSpPr>
        <p:spPr/>
        <p:txBody>
          <a:bodyPr/>
          <a:lstStyle/>
          <a:p>
            <a:r>
              <a:rPr lang="en-US" dirty="0"/>
              <a:t>Introduction and Motivation</a:t>
            </a:r>
          </a:p>
        </p:txBody>
      </p:sp>
      <p:sp>
        <p:nvSpPr>
          <p:cNvPr id="3" name="Content Placeholder 2">
            <a:extLst>
              <a:ext uri="{FF2B5EF4-FFF2-40B4-BE49-F238E27FC236}">
                <a16:creationId xmlns:a16="http://schemas.microsoft.com/office/drawing/2014/main" id="{AF85F6DF-EA13-4406-9362-0BF3C3F02EB3}"/>
              </a:ext>
            </a:extLst>
          </p:cNvPr>
          <p:cNvSpPr>
            <a:spLocks noGrp="1"/>
          </p:cNvSpPr>
          <p:nvPr>
            <p:ph idx="1"/>
          </p:nvPr>
        </p:nvSpPr>
        <p:spPr/>
        <p:txBody>
          <a:bodyPr/>
          <a:lstStyle/>
          <a:p>
            <a:r>
              <a:rPr lang="en-US" dirty="0"/>
              <a:t>Motivation</a:t>
            </a:r>
          </a:p>
          <a:p>
            <a:pPr lvl="1"/>
            <a:r>
              <a:rPr lang="en-US" dirty="0"/>
              <a:t>Predict link quality indirectly using measurements of the operational system</a:t>
            </a:r>
          </a:p>
          <a:p>
            <a:pPr lvl="1"/>
            <a:r>
              <a:rPr lang="en-US" dirty="0"/>
              <a:t>Eliminate the expense of RF equipment for LQE measurement in the factory</a:t>
            </a:r>
          </a:p>
          <a:p>
            <a:pPr lvl="1"/>
            <a:r>
              <a:rPr lang="en-US" dirty="0"/>
              <a:t>Include LQE information in the operation of the physical automation process</a:t>
            </a:r>
          </a:p>
          <a:p>
            <a:pPr lvl="1"/>
            <a:endParaRPr lang="en-US" dirty="0"/>
          </a:p>
          <a:p>
            <a:r>
              <a:rPr lang="en-US" dirty="0"/>
              <a:t>Impacts</a:t>
            </a:r>
          </a:p>
          <a:p>
            <a:pPr lvl="1"/>
            <a:r>
              <a:rPr lang="en-US" dirty="0"/>
              <a:t>Measured LQE using empirical data from the operational system</a:t>
            </a:r>
          </a:p>
          <a:p>
            <a:pPr lvl="1"/>
            <a:r>
              <a:rPr lang="en-US" dirty="0"/>
              <a:t>Accuracy of LQE prediction within 0.5 dB</a:t>
            </a:r>
          </a:p>
        </p:txBody>
      </p:sp>
    </p:spTree>
    <p:extLst>
      <p:ext uri="{BB962C8B-B14F-4D97-AF65-F5344CB8AC3E}">
        <p14:creationId xmlns:p14="http://schemas.microsoft.com/office/powerpoint/2010/main" val="1253590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C1A8-8D62-4C73-9E0C-55E8F7EBAC17}"/>
              </a:ext>
            </a:extLst>
          </p:cNvPr>
          <p:cNvSpPr>
            <a:spLocks noGrp="1"/>
          </p:cNvSpPr>
          <p:nvPr>
            <p:ph type="title"/>
          </p:nvPr>
        </p:nvSpPr>
        <p:spPr/>
        <p:txBody>
          <a:bodyPr/>
          <a:lstStyle/>
          <a:p>
            <a:r>
              <a:rPr lang="en-US" dirty="0"/>
              <a:t>Force seeking spring system apparatus</a:t>
            </a:r>
          </a:p>
        </p:txBody>
      </p:sp>
      <p:pic>
        <p:nvPicPr>
          <p:cNvPr id="5" name="Content Placeholder 4" descr="A close up of a piece of paper&#10;&#10;Description automatically generated">
            <a:extLst>
              <a:ext uri="{FF2B5EF4-FFF2-40B4-BE49-F238E27FC236}">
                <a16:creationId xmlns:a16="http://schemas.microsoft.com/office/drawing/2014/main" id="{EC2E1FB1-F54E-458D-80D0-F022B0243E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59094" y="2087515"/>
            <a:ext cx="5873812" cy="4405360"/>
          </a:xfrm>
        </p:spPr>
      </p:pic>
    </p:spTree>
    <p:extLst>
      <p:ext uri="{BB962C8B-B14F-4D97-AF65-F5344CB8AC3E}">
        <p14:creationId xmlns:p14="http://schemas.microsoft.com/office/powerpoint/2010/main" val="3671405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EBC083-EE76-4532-939F-A1C3D049123C}"/>
              </a:ext>
            </a:extLst>
          </p:cNvPr>
          <p:cNvSpPr>
            <a:spLocks noGrp="1"/>
          </p:cNvSpPr>
          <p:nvPr>
            <p:ph type="title"/>
          </p:nvPr>
        </p:nvSpPr>
        <p:spPr/>
        <p:txBody>
          <a:bodyPr/>
          <a:lstStyle/>
          <a:p>
            <a:r>
              <a:rPr lang="en-US" dirty="0"/>
              <a:t>Apparatus Model</a:t>
            </a:r>
          </a:p>
        </p:txBody>
      </p:sp>
      <p:pic>
        <p:nvPicPr>
          <p:cNvPr id="3" name="Content Placeholder 2" descr="A picture containing clock&#10;&#10;Description automatically generated">
            <a:extLst>
              <a:ext uri="{FF2B5EF4-FFF2-40B4-BE49-F238E27FC236}">
                <a16:creationId xmlns:a16="http://schemas.microsoft.com/office/drawing/2014/main" id="{2F5E51A0-4F8A-4627-AB80-1BEFDB77F21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7292" y="1825625"/>
            <a:ext cx="5083415" cy="4351338"/>
          </a:xfrm>
        </p:spPr>
      </p:pic>
      <p:pic>
        <p:nvPicPr>
          <p:cNvPr id="8" name="Content Placeholder 7" descr="A group of people sitting at a desk&#10;&#10;Description automatically generated">
            <a:extLst>
              <a:ext uri="{FF2B5EF4-FFF2-40B4-BE49-F238E27FC236}">
                <a16:creationId xmlns:a16="http://schemas.microsoft.com/office/drawing/2014/main" id="{FAC04BC1-A2C1-4E67-86E7-7A7B7D91970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1189" y="1825625"/>
            <a:ext cx="5181600" cy="4241645"/>
          </a:xfrm>
          <a:prstGeom prst="rect">
            <a:avLst/>
          </a:prstGeom>
        </p:spPr>
      </p:pic>
    </p:spTree>
    <p:extLst>
      <p:ext uri="{BB962C8B-B14F-4D97-AF65-F5344CB8AC3E}">
        <p14:creationId xmlns:p14="http://schemas.microsoft.com/office/powerpoint/2010/main" val="688315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FEA693-E4DD-4954-B089-AB66B3D43597}"/>
              </a:ext>
            </a:extLst>
          </p:cNvPr>
          <p:cNvSpPr>
            <a:spLocks noGrp="1"/>
          </p:cNvSpPr>
          <p:nvPr>
            <p:ph type="title"/>
          </p:nvPr>
        </p:nvSpPr>
        <p:spPr/>
        <p:txBody>
          <a:bodyPr/>
          <a:lstStyle/>
          <a:p>
            <a:r>
              <a:rPr lang="en-US" dirty="0"/>
              <a:t>Depression force search model</a:t>
            </a:r>
          </a:p>
        </p:txBody>
      </p:sp>
      <p:sp>
        <p:nvSpPr>
          <p:cNvPr id="2" name="Text Placeholder 1">
            <a:extLst>
              <a:ext uri="{FF2B5EF4-FFF2-40B4-BE49-F238E27FC236}">
                <a16:creationId xmlns:a16="http://schemas.microsoft.com/office/drawing/2014/main" id="{6709C677-DE32-41CD-8300-024868E72F39}"/>
              </a:ext>
            </a:extLst>
          </p:cNvPr>
          <p:cNvSpPr>
            <a:spLocks noGrp="1"/>
          </p:cNvSpPr>
          <p:nvPr>
            <p:ph type="body" idx="1"/>
          </p:nvPr>
        </p:nvSpPr>
        <p:spPr/>
        <p:txBody>
          <a:bodyPr/>
          <a:lstStyle/>
          <a:p>
            <a:pPr algn="ctr"/>
            <a:r>
              <a:rPr lang="en-US" dirty="0"/>
              <a:t>Z-axis Movement Model</a:t>
            </a:r>
          </a:p>
        </p:txBody>
      </p:sp>
      <p:pic>
        <p:nvPicPr>
          <p:cNvPr id="8" name="Content Placeholder 7" descr="A picture containing photo, water, air, different&#10;&#10;Description automatically generated">
            <a:extLst>
              <a:ext uri="{FF2B5EF4-FFF2-40B4-BE49-F238E27FC236}">
                <a16:creationId xmlns:a16="http://schemas.microsoft.com/office/drawing/2014/main" id="{8338947E-F02A-401F-A5C1-F477E1A33AB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89878" y="2975766"/>
            <a:ext cx="3657607" cy="2743206"/>
          </a:xfrm>
        </p:spPr>
      </p:pic>
      <p:sp>
        <p:nvSpPr>
          <p:cNvPr id="3" name="Text Placeholder 2">
            <a:extLst>
              <a:ext uri="{FF2B5EF4-FFF2-40B4-BE49-F238E27FC236}">
                <a16:creationId xmlns:a16="http://schemas.microsoft.com/office/drawing/2014/main" id="{2C0FF22E-F271-4E9E-BD8E-39DFE54CC273}"/>
              </a:ext>
            </a:extLst>
          </p:cNvPr>
          <p:cNvSpPr>
            <a:spLocks noGrp="1"/>
          </p:cNvSpPr>
          <p:nvPr>
            <p:ph type="body" sz="quarter" idx="3"/>
          </p:nvPr>
        </p:nvSpPr>
        <p:spPr/>
        <p:txBody>
          <a:bodyPr/>
          <a:lstStyle/>
          <a:p>
            <a:pPr algn="ctr"/>
            <a:r>
              <a:rPr lang="en-US" dirty="0"/>
              <a:t>Sample Z-axis Movement</a:t>
            </a:r>
          </a:p>
        </p:txBody>
      </p:sp>
      <p:pic>
        <p:nvPicPr>
          <p:cNvPr id="12" name="Content Placeholder 11" descr="A close up of a map&#10;&#10;Description automatically generated">
            <a:extLst>
              <a:ext uri="{FF2B5EF4-FFF2-40B4-BE49-F238E27FC236}">
                <a16:creationId xmlns:a16="http://schemas.microsoft.com/office/drawing/2014/main" id="{EFCD3965-96C8-4B88-B2D8-3C27D646489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92307" y="2975882"/>
            <a:ext cx="2742973" cy="2742973"/>
          </a:xfrm>
        </p:spPr>
      </p:pic>
    </p:spTree>
    <p:extLst>
      <p:ext uri="{BB962C8B-B14F-4D97-AF65-F5344CB8AC3E}">
        <p14:creationId xmlns:p14="http://schemas.microsoft.com/office/powerpoint/2010/main" val="3058738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E2AD23-0E51-4774-9F4D-831BDFA5C8D2}"/>
              </a:ext>
            </a:extLst>
          </p:cNvPr>
          <p:cNvSpPr>
            <a:spLocks noGrp="1"/>
          </p:cNvSpPr>
          <p:nvPr>
            <p:ph type="title"/>
          </p:nvPr>
        </p:nvSpPr>
        <p:spPr/>
        <p:txBody>
          <a:bodyPr/>
          <a:lstStyle/>
          <a:p>
            <a:r>
              <a:rPr lang="en-US" dirty="0"/>
              <a:t>Learning candidacy statistics</a:t>
            </a:r>
          </a:p>
        </p:txBody>
      </p:sp>
      <p:sp>
        <p:nvSpPr>
          <p:cNvPr id="5" name="Text Placeholder 4">
            <a:extLst>
              <a:ext uri="{FF2B5EF4-FFF2-40B4-BE49-F238E27FC236}">
                <a16:creationId xmlns:a16="http://schemas.microsoft.com/office/drawing/2014/main" id="{73894228-C83C-4D9F-8119-4454CF5E1F74}"/>
              </a:ext>
            </a:extLst>
          </p:cNvPr>
          <p:cNvSpPr>
            <a:spLocks noGrp="1"/>
          </p:cNvSpPr>
          <p:nvPr>
            <p:ph type="body" idx="1"/>
          </p:nvPr>
        </p:nvSpPr>
        <p:spPr>
          <a:xfrm>
            <a:off x="839788" y="1388558"/>
            <a:ext cx="5157787" cy="823912"/>
          </a:xfrm>
        </p:spPr>
        <p:txBody>
          <a:bodyPr/>
          <a:lstStyle/>
          <a:p>
            <a:pPr algn="ctr"/>
            <a:r>
              <a:rPr lang="en-US" dirty="0" err="1"/>
              <a:t>Z</a:t>
            </a:r>
            <a:r>
              <a:rPr lang="en-US" baseline="-25000" dirty="0" err="1"/>
              <a:t>bc</a:t>
            </a:r>
            <a:r>
              <a:rPr lang="en-US" dirty="0"/>
              <a:t> Plunge Time</a:t>
            </a:r>
          </a:p>
        </p:txBody>
      </p:sp>
      <p:pic>
        <p:nvPicPr>
          <p:cNvPr id="12" name="Content Placeholder 11" descr="A picture containing pencil&#10;&#10;Description automatically generated">
            <a:extLst>
              <a:ext uri="{FF2B5EF4-FFF2-40B4-BE49-F238E27FC236}">
                <a16:creationId xmlns:a16="http://schemas.microsoft.com/office/drawing/2014/main" id="{D68EB25B-7FB8-4BD3-B9F7-E0E7656EAD1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51172" y="2212470"/>
            <a:ext cx="3291840" cy="3291840"/>
          </a:xfrm>
        </p:spPr>
      </p:pic>
      <p:sp>
        <p:nvSpPr>
          <p:cNvPr id="9" name="Text Placeholder 8">
            <a:extLst>
              <a:ext uri="{FF2B5EF4-FFF2-40B4-BE49-F238E27FC236}">
                <a16:creationId xmlns:a16="http://schemas.microsoft.com/office/drawing/2014/main" id="{F2F86170-D6E3-404E-BAC3-AD3C2FFF0C50}"/>
              </a:ext>
            </a:extLst>
          </p:cNvPr>
          <p:cNvSpPr>
            <a:spLocks noGrp="1"/>
          </p:cNvSpPr>
          <p:nvPr>
            <p:ph type="body" sz="quarter" idx="3"/>
          </p:nvPr>
        </p:nvSpPr>
        <p:spPr>
          <a:xfrm>
            <a:off x="6172200" y="1388558"/>
            <a:ext cx="5183188" cy="823912"/>
          </a:xfrm>
        </p:spPr>
        <p:txBody>
          <a:bodyPr/>
          <a:lstStyle/>
          <a:p>
            <a:pPr algn="ctr"/>
            <a:r>
              <a:rPr lang="en-US" dirty="0"/>
              <a:t>Z-axis Deflection</a:t>
            </a:r>
          </a:p>
        </p:txBody>
      </p:sp>
      <p:pic>
        <p:nvPicPr>
          <p:cNvPr id="14" name="Content Placeholder 13" descr="A pencil and paper&#10;&#10;Description automatically generated">
            <a:extLst>
              <a:ext uri="{FF2B5EF4-FFF2-40B4-BE49-F238E27FC236}">
                <a16:creationId xmlns:a16="http://schemas.microsoft.com/office/drawing/2014/main" id="{68921344-8A3E-4C9D-B3F2-AD66117C029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096284" y="2212470"/>
            <a:ext cx="3291840" cy="3291840"/>
          </a:xfrm>
        </p:spPr>
      </p:pic>
      <p:sp>
        <p:nvSpPr>
          <p:cNvPr id="15" name="TextBox 14">
            <a:extLst>
              <a:ext uri="{FF2B5EF4-FFF2-40B4-BE49-F238E27FC236}">
                <a16:creationId xmlns:a16="http://schemas.microsoft.com/office/drawing/2014/main" id="{B3A8C210-A09E-4F66-BCF1-5094EF8BBEFB}"/>
              </a:ext>
            </a:extLst>
          </p:cNvPr>
          <p:cNvSpPr txBox="1"/>
          <p:nvPr/>
        </p:nvSpPr>
        <p:spPr>
          <a:xfrm>
            <a:off x="3383280" y="5844540"/>
            <a:ext cx="5157787" cy="923330"/>
          </a:xfrm>
          <a:prstGeom prst="rect">
            <a:avLst/>
          </a:prstGeom>
          <a:noFill/>
        </p:spPr>
        <p:txBody>
          <a:bodyPr wrap="square" rtlCol="0">
            <a:spAutoFit/>
          </a:bodyPr>
          <a:lstStyle/>
          <a:p>
            <a:pPr algn="ctr"/>
            <a:r>
              <a:rPr lang="en-US" dirty="0"/>
              <a:t>Searching for before/after variations.  The before and after variations show good candidacy for application of machine learning.</a:t>
            </a:r>
          </a:p>
        </p:txBody>
      </p:sp>
    </p:spTree>
    <p:extLst>
      <p:ext uri="{BB962C8B-B14F-4D97-AF65-F5344CB8AC3E}">
        <p14:creationId xmlns:p14="http://schemas.microsoft.com/office/powerpoint/2010/main" val="3349295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F5CD-C82A-42E5-AE48-6A1E7249A390}"/>
              </a:ext>
            </a:extLst>
          </p:cNvPr>
          <p:cNvSpPr>
            <a:spLocks noGrp="1"/>
          </p:cNvSpPr>
          <p:nvPr>
            <p:ph type="title"/>
          </p:nvPr>
        </p:nvSpPr>
        <p:spPr/>
        <p:txBody>
          <a:bodyPr/>
          <a:lstStyle/>
          <a:p>
            <a:r>
              <a:rPr lang="en-US" dirty="0"/>
              <a:t>Feature Independence Check</a:t>
            </a:r>
          </a:p>
        </p:txBody>
      </p:sp>
      <p:pic>
        <p:nvPicPr>
          <p:cNvPr id="6" name="Content Placeholder 5">
            <a:extLst>
              <a:ext uri="{FF2B5EF4-FFF2-40B4-BE49-F238E27FC236}">
                <a16:creationId xmlns:a16="http://schemas.microsoft.com/office/drawing/2014/main" id="{3BA09FE5-0264-44FF-AE6B-0D5BD0D8576E}"/>
              </a:ext>
            </a:extLst>
          </p:cNvPr>
          <p:cNvPicPr>
            <a:picLocks noGrp="1" noChangeAspect="1"/>
          </p:cNvPicPr>
          <p:nvPr>
            <p:ph sz="half" idx="1"/>
          </p:nvPr>
        </p:nvPicPr>
        <p:blipFill>
          <a:blip r:embed="rId3"/>
          <a:stretch>
            <a:fillRect/>
          </a:stretch>
        </p:blipFill>
        <p:spPr>
          <a:xfrm>
            <a:off x="1253331" y="1825625"/>
            <a:ext cx="4351338" cy="4351338"/>
          </a:xfrm>
          <a:prstGeom prst="rect">
            <a:avLst/>
          </a:prstGeom>
        </p:spPr>
      </p:pic>
      <p:pic>
        <p:nvPicPr>
          <p:cNvPr id="7" name="Content Placeholder 6">
            <a:extLst>
              <a:ext uri="{FF2B5EF4-FFF2-40B4-BE49-F238E27FC236}">
                <a16:creationId xmlns:a16="http://schemas.microsoft.com/office/drawing/2014/main" id="{5BD758D1-E4E1-4B8C-8489-C262E951EBD4}"/>
              </a:ext>
            </a:extLst>
          </p:cNvPr>
          <p:cNvPicPr>
            <a:picLocks noGrp="1" noChangeAspect="1"/>
          </p:cNvPicPr>
          <p:nvPr>
            <p:ph sz="half" idx="2"/>
          </p:nvPr>
        </p:nvPicPr>
        <p:blipFill>
          <a:blip r:embed="rId4"/>
          <a:stretch>
            <a:fillRect/>
          </a:stretch>
        </p:blipFill>
        <p:spPr>
          <a:xfrm>
            <a:off x="6096000" y="1825625"/>
            <a:ext cx="5181600" cy="2378439"/>
          </a:xfrm>
          <a:prstGeom prst="rect">
            <a:avLst/>
          </a:prstGeom>
        </p:spPr>
      </p:pic>
      <p:sp>
        <p:nvSpPr>
          <p:cNvPr id="5" name="TextBox 4">
            <a:extLst>
              <a:ext uri="{FF2B5EF4-FFF2-40B4-BE49-F238E27FC236}">
                <a16:creationId xmlns:a16="http://schemas.microsoft.com/office/drawing/2014/main" id="{DECA1C05-DE37-4E7E-B90D-974F7D471BA9}"/>
              </a:ext>
            </a:extLst>
          </p:cNvPr>
          <p:cNvSpPr txBox="1"/>
          <p:nvPr/>
        </p:nvSpPr>
        <p:spPr>
          <a:xfrm>
            <a:off x="6040821" y="4422637"/>
            <a:ext cx="5157787" cy="1754326"/>
          </a:xfrm>
          <a:prstGeom prst="rect">
            <a:avLst/>
          </a:prstGeom>
          <a:noFill/>
        </p:spPr>
        <p:txBody>
          <a:bodyPr wrap="square" rtlCol="0">
            <a:spAutoFit/>
          </a:bodyPr>
          <a:lstStyle/>
          <a:p>
            <a:pPr algn="ctr"/>
            <a:r>
              <a:rPr lang="en-US" dirty="0"/>
              <a:t>Verification of non-correlation between features. Machine learning works best when features are mostly independent.  A first look shows that the features are mostly independent from one another.  This does not mean that each one has importance, but rather they will not interfere or be redundant.</a:t>
            </a:r>
          </a:p>
        </p:txBody>
      </p:sp>
    </p:spTree>
    <p:extLst>
      <p:ext uri="{BB962C8B-B14F-4D97-AF65-F5344CB8AC3E}">
        <p14:creationId xmlns:p14="http://schemas.microsoft.com/office/powerpoint/2010/main" val="847045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B7B5F-59ED-4B98-BE93-E8470B3A5279}"/>
              </a:ext>
            </a:extLst>
          </p:cNvPr>
          <p:cNvSpPr>
            <a:spLocks noGrp="1"/>
          </p:cNvSpPr>
          <p:nvPr>
            <p:ph type="title"/>
          </p:nvPr>
        </p:nvSpPr>
        <p:spPr/>
        <p:txBody>
          <a:bodyPr/>
          <a:lstStyle/>
          <a:p>
            <a:r>
              <a:rPr lang="en-US" dirty="0"/>
              <a:t>Model for Radio Path loss and Interference Emulation</a:t>
            </a:r>
          </a:p>
        </p:txBody>
      </p:sp>
      <p:pic>
        <p:nvPicPr>
          <p:cNvPr id="8" name="Content Placeholder 7" descr="A close up of a logo&#10;&#10;Description automatically generated">
            <a:extLst>
              <a:ext uri="{FF2B5EF4-FFF2-40B4-BE49-F238E27FC236}">
                <a16:creationId xmlns:a16="http://schemas.microsoft.com/office/drawing/2014/main" id="{D47E1988-141C-4BCC-80F9-6391B533F30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05424" y="2358706"/>
            <a:ext cx="4305758" cy="3285175"/>
          </a:xfrm>
        </p:spPr>
      </p:pic>
      <p:pic>
        <p:nvPicPr>
          <p:cNvPr id="1026" name="Picture 2" descr="IAI introduces new Capabilities for RFnest™, a Radio Frequency Network  Channel Emulator">
            <a:extLst>
              <a:ext uri="{FF2B5EF4-FFF2-40B4-BE49-F238E27FC236}">
                <a16:creationId xmlns:a16="http://schemas.microsoft.com/office/drawing/2014/main" id="{68E50CF8-7BAA-465D-A83C-12F257DAF77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543729"/>
            <a:ext cx="5181600" cy="2915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6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3D1A42F-0A59-44FA-AD92-F9FA625AA615}"/>
              </a:ext>
            </a:extLst>
          </p:cNvPr>
          <p:cNvSpPr>
            <a:spLocks noGrp="1"/>
          </p:cNvSpPr>
          <p:nvPr>
            <p:ph type="title"/>
          </p:nvPr>
        </p:nvSpPr>
        <p:spPr/>
        <p:txBody>
          <a:bodyPr/>
          <a:lstStyle/>
          <a:p>
            <a:r>
              <a:rPr lang="en-US" dirty="0"/>
              <a:t>Test set prediction performance</a:t>
            </a:r>
          </a:p>
        </p:txBody>
      </p:sp>
      <p:pic>
        <p:nvPicPr>
          <p:cNvPr id="2" name="Picture 1">
            <a:extLst>
              <a:ext uri="{FF2B5EF4-FFF2-40B4-BE49-F238E27FC236}">
                <a16:creationId xmlns:a16="http://schemas.microsoft.com/office/drawing/2014/main" id="{A6EFCBDB-9D2A-46BD-BB36-EC8B28A7271D}"/>
              </a:ext>
            </a:extLst>
          </p:cNvPr>
          <p:cNvPicPr>
            <a:picLocks noChangeAspect="1"/>
          </p:cNvPicPr>
          <p:nvPr/>
        </p:nvPicPr>
        <p:blipFill>
          <a:blip r:embed="rId2"/>
          <a:stretch>
            <a:fillRect/>
          </a:stretch>
        </p:blipFill>
        <p:spPr>
          <a:xfrm>
            <a:off x="1931924" y="2222160"/>
            <a:ext cx="8328151" cy="3754800"/>
          </a:xfrm>
          <a:prstGeom prst="rect">
            <a:avLst/>
          </a:prstGeom>
        </p:spPr>
      </p:pic>
    </p:spTree>
    <p:extLst>
      <p:ext uri="{BB962C8B-B14F-4D97-AF65-F5344CB8AC3E}">
        <p14:creationId xmlns:p14="http://schemas.microsoft.com/office/powerpoint/2010/main" val="1098571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EECD-6847-4BF8-89D6-ED1547B549A9}"/>
              </a:ext>
            </a:extLst>
          </p:cNvPr>
          <p:cNvSpPr>
            <a:spLocks noGrp="1"/>
          </p:cNvSpPr>
          <p:nvPr>
            <p:ph type="title"/>
          </p:nvPr>
        </p:nvSpPr>
        <p:spPr/>
        <p:txBody>
          <a:bodyPr/>
          <a:lstStyle/>
          <a:p>
            <a:r>
              <a:rPr lang="en-US" dirty="0"/>
              <a:t>Initial Results Against Segment Size, M</a:t>
            </a:r>
          </a:p>
        </p:txBody>
      </p:sp>
      <p:pic>
        <p:nvPicPr>
          <p:cNvPr id="6" name="Content Placeholder 5">
            <a:extLst>
              <a:ext uri="{FF2B5EF4-FFF2-40B4-BE49-F238E27FC236}">
                <a16:creationId xmlns:a16="http://schemas.microsoft.com/office/drawing/2014/main" id="{CDE9A766-693D-420F-964D-529873526104}"/>
              </a:ext>
            </a:extLst>
          </p:cNvPr>
          <p:cNvPicPr>
            <a:picLocks noGrp="1" noChangeAspect="1"/>
          </p:cNvPicPr>
          <p:nvPr>
            <p:ph idx="1"/>
          </p:nvPr>
        </p:nvPicPr>
        <p:blipFill>
          <a:blip r:embed="rId3"/>
          <a:stretch>
            <a:fillRect/>
          </a:stretch>
        </p:blipFill>
        <p:spPr>
          <a:xfrm>
            <a:off x="2443488" y="1511072"/>
            <a:ext cx="7305023" cy="4754880"/>
          </a:xfrm>
          <a:prstGeom prst="rect">
            <a:avLst/>
          </a:prstGeom>
        </p:spPr>
      </p:pic>
    </p:spTree>
    <p:extLst>
      <p:ext uri="{BB962C8B-B14F-4D97-AF65-F5344CB8AC3E}">
        <p14:creationId xmlns:p14="http://schemas.microsoft.com/office/powerpoint/2010/main" val="3492308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252-A1ED-40B8-98E8-619F3D39494B}"/>
              </a:ext>
            </a:extLst>
          </p:cNvPr>
          <p:cNvSpPr>
            <a:spLocks noGrp="1"/>
          </p:cNvSpPr>
          <p:nvPr>
            <p:ph type="title"/>
          </p:nvPr>
        </p:nvSpPr>
        <p:spPr/>
        <p:txBody>
          <a:bodyPr/>
          <a:lstStyle/>
          <a:p>
            <a:r>
              <a:rPr lang="en-US" dirty="0"/>
              <a:t>Subsequent Regressor Comparisons</a:t>
            </a:r>
          </a:p>
        </p:txBody>
      </p:sp>
      <p:sp>
        <p:nvSpPr>
          <p:cNvPr id="3" name="Content Placeholder 2">
            <a:extLst>
              <a:ext uri="{FF2B5EF4-FFF2-40B4-BE49-F238E27FC236}">
                <a16:creationId xmlns:a16="http://schemas.microsoft.com/office/drawing/2014/main" id="{A24CAF95-B095-4D10-8727-1B942BAE4179}"/>
              </a:ext>
            </a:extLst>
          </p:cNvPr>
          <p:cNvSpPr>
            <a:spLocks noGrp="1"/>
          </p:cNvSpPr>
          <p:nvPr>
            <p:ph idx="1"/>
          </p:nvPr>
        </p:nvSpPr>
        <p:spPr/>
        <p:txBody>
          <a:bodyPr>
            <a:normAutofit/>
          </a:bodyPr>
          <a:lstStyle/>
          <a:p>
            <a:r>
              <a:rPr lang="en-US" dirty="0"/>
              <a:t>Random Forest – definition</a:t>
            </a:r>
          </a:p>
          <a:p>
            <a:r>
              <a:rPr lang="en-US" dirty="0"/>
              <a:t>Gradient Boosting Machine – definition</a:t>
            </a:r>
          </a:p>
          <a:p>
            <a:r>
              <a:rPr lang="en-US" dirty="0"/>
              <a:t>Extreme Gradient Boosting Machine – definition</a:t>
            </a:r>
          </a:p>
          <a:p>
            <a:r>
              <a:rPr lang="en-US" dirty="0"/>
              <a:t>Linear Ridge – linear first-order regression model as a comparison</a:t>
            </a:r>
          </a:p>
          <a:p>
            <a:endParaRPr lang="en-US" dirty="0"/>
          </a:p>
          <a:p>
            <a:endParaRPr lang="en-US" dirty="0"/>
          </a:p>
          <a:p>
            <a:endParaRPr lang="en-US" dirty="0"/>
          </a:p>
        </p:txBody>
      </p:sp>
    </p:spTree>
    <p:extLst>
      <p:ext uri="{BB962C8B-B14F-4D97-AF65-F5344CB8AC3E}">
        <p14:creationId xmlns:p14="http://schemas.microsoft.com/office/powerpoint/2010/main" val="210625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Working Group Established</a:t>
            </a:r>
          </a:p>
        </p:txBody>
      </p:sp>
      <p:sp>
        <p:nvSpPr>
          <p:cNvPr id="6" name="Content Placeholder 5"/>
          <p:cNvSpPr>
            <a:spLocks noGrp="1"/>
          </p:cNvSpPr>
          <p:nvPr>
            <p:ph sz="half" idx="1"/>
          </p:nvPr>
        </p:nvSpPr>
        <p:spPr/>
        <p:txBody>
          <a:bodyPr/>
          <a:lstStyle/>
          <a:p>
            <a:r>
              <a:rPr lang="en-US" dirty="0"/>
              <a:t>IEEE Sensors Applications Symposium</a:t>
            </a:r>
          </a:p>
          <a:p>
            <a:r>
              <a:rPr lang="en-US" dirty="0"/>
              <a:t>Established March 13, 2017</a:t>
            </a:r>
          </a:p>
          <a:p>
            <a:r>
              <a:rPr lang="en-US" dirty="0"/>
              <a:t>Key Participants at the time</a:t>
            </a:r>
          </a:p>
          <a:p>
            <a:pPr lvl="1"/>
            <a:r>
              <a:rPr lang="en-US" dirty="0"/>
              <a:t>Boeing</a:t>
            </a:r>
          </a:p>
          <a:p>
            <a:pPr lvl="1"/>
            <a:r>
              <a:rPr lang="en-US" dirty="0"/>
              <a:t>ABB</a:t>
            </a:r>
          </a:p>
          <a:p>
            <a:pPr lvl="1"/>
            <a:r>
              <a:rPr lang="en-US" dirty="0"/>
              <a:t>IEEE</a:t>
            </a:r>
          </a:p>
          <a:p>
            <a:pPr lvl="1"/>
            <a:r>
              <a:rPr lang="en-US" dirty="0"/>
              <a:t>ISA</a:t>
            </a:r>
          </a:p>
          <a:p>
            <a:pPr lvl="1"/>
            <a:r>
              <a:rPr lang="en-US" dirty="0"/>
              <a:t>NIST</a:t>
            </a:r>
          </a:p>
        </p:txBody>
      </p:sp>
      <p:pic>
        <p:nvPicPr>
          <p:cNvPr id="8" name="Content Placeholder 7"/>
          <p:cNvPicPr>
            <a:picLocks noGrp="1" noChangeAspect="1"/>
          </p:cNvPicPr>
          <p:nvPr>
            <p:ph sz="half" idx="2"/>
          </p:nvPr>
        </p:nvPicPr>
        <p:blipFill rotWithShape="1">
          <a:blip r:embed="rId2" cstate="email">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16473" t="29922" r="28720"/>
          <a:stretch/>
        </p:blipFill>
        <p:spPr>
          <a:xfrm>
            <a:off x="6019800" y="2042890"/>
            <a:ext cx="5445674" cy="3916807"/>
          </a:xfrm>
          <a:prstGeom prst="rect">
            <a:avLst/>
          </a:prstGeom>
        </p:spPr>
      </p:pic>
      <p:sp>
        <p:nvSpPr>
          <p:cNvPr id="5" name="Slide Number Placeholder 4"/>
          <p:cNvSpPr>
            <a:spLocks noGrp="1"/>
          </p:cNvSpPr>
          <p:nvPr>
            <p:ph type="sldNum" sz="quarter" idx="12"/>
          </p:nvPr>
        </p:nvSpPr>
        <p:spPr/>
        <p:txBody>
          <a:bodyPr/>
          <a:lstStyle/>
          <a:p>
            <a:fld id="{4ADE0CFD-01BE-364D-933E-9BB6EAD6A48F}" type="slidenum">
              <a:rPr lang="en-US" smtClean="0"/>
              <a:t>6</a:t>
            </a:fld>
            <a:endParaRPr lang="en-US"/>
          </a:p>
        </p:txBody>
      </p:sp>
    </p:spTree>
    <p:extLst>
      <p:ext uri="{BB962C8B-B14F-4D97-AF65-F5344CB8AC3E}">
        <p14:creationId xmlns:p14="http://schemas.microsoft.com/office/powerpoint/2010/main" val="8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EDA71-76E1-4DD8-AB00-BD8FF99D52A4}"/>
              </a:ext>
            </a:extLst>
          </p:cNvPr>
          <p:cNvSpPr>
            <a:spLocks noGrp="1"/>
          </p:cNvSpPr>
          <p:nvPr>
            <p:ph type="title"/>
          </p:nvPr>
        </p:nvSpPr>
        <p:spPr/>
        <p:txBody>
          <a:bodyPr/>
          <a:lstStyle/>
          <a:p>
            <a:r>
              <a:rPr lang="en-US" dirty="0"/>
              <a:t>Variance and MSE of Various Regressors</a:t>
            </a:r>
          </a:p>
        </p:txBody>
      </p:sp>
      <p:pic>
        <p:nvPicPr>
          <p:cNvPr id="7" name="Content Placeholder 6">
            <a:extLst>
              <a:ext uri="{FF2B5EF4-FFF2-40B4-BE49-F238E27FC236}">
                <a16:creationId xmlns:a16="http://schemas.microsoft.com/office/drawing/2014/main" id="{A04743D2-C29D-41A1-AB67-417ACD2A78F7}"/>
              </a:ext>
            </a:extLst>
          </p:cNvPr>
          <p:cNvPicPr>
            <a:picLocks noGrp="1" noChangeAspect="1"/>
          </p:cNvPicPr>
          <p:nvPr>
            <p:ph sz="half" idx="1"/>
          </p:nvPr>
        </p:nvPicPr>
        <p:blipFill>
          <a:blip r:embed="rId3"/>
          <a:stretch>
            <a:fillRect/>
          </a:stretch>
        </p:blipFill>
        <p:spPr>
          <a:xfrm>
            <a:off x="838200" y="2379049"/>
            <a:ext cx="5181600" cy="3244489"/>
          </a:xfrm>
          <a:prstGeom prst="rect">
            <a:avLst/>
          </a:prstGeom>
        </p:spPr>
      </p:pic>
      <p:pic>
        <p:nvPicPr>
          <p:cNvPr id="8" name="Content Placeholder 7">
            <a:extLst>
              <a:ext uri="{FF2B5EF4-FFF2-40B4-BE49-F238E27FC236}">
                <a16:creationId xmlns:a16="http://schemas.microsoft.com/office/drawing/2014/main" id="{80A620C8-5117-414C-9FD7-4221992740AE}"/>
              </a:ext>
            </a:extLst>
          </p:cNvPr>
          <p:cNvPicPr>
            <a:picLocks noGrp="1" noChangeAspect="1"/>
          </p:cNvPicPr>
          <p:nvPr>
            <p:ph sz="half" idx="2"/>
          </p:nvPr>
        </p:nvPicPr>
        <p:blipFill>
          <a:blip r:embed="rId4"/>
          <a:stretch>
            <a:fillRect/>
          </a:stretch>
        </p:blipFill>
        <p:spPr>
          <a:xfrm>
            <a:off x="6172200" y="2354310"/>
            <a:ext cx="5181600" cy="3293968"/>
          </a:xfrm>
          <a:prstGeom prst="rect">
            <a:avLst/>
          </a:prstGeom>
        </p:spPr>
      </p:pic>
    </p:spTree>
    <p:extLst>
      <p:ext uri="{BB962C8B-B14F-4D97-AF65-F5344CB8AC3E}">
        <p14:creationId xmlns:p14="http://schemas.microsoft.com/office/powerpoint/2010/main" val="387406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3E423C-AA88-4AC3-A300-E55C533EB273}"/>
              </a:ext>
            </a:extLst>
          </p:cNvPr>
          <p:cNvSpPr>
            <a:spLocks noGrp="1"/>
          </p:cNvSpPr>
          <p:nvPr>
            <p:ph type="title"/>
          </p:nvPr>
        </p:nvSpPr>
        <p:spPr/>
        <p:txBody>
          <a:bodyPr/>
          <a:lstStyle/>
          <a:p>
            <a:r>
              <a:rPr lang="en-US" dirty="0"/>
              <a:t>Comparison of Feature Importance</a:t>
            </a:r>
          </a:p>
        </p:txBody>
      </p:sp>
      <p:sp>
        <p:nvSpPr>
          <p:cNvPr id="8" name="Content Placeholder 7">
            <a:extLst>
              <a:ext uri="{FF2B5EF4-FFF2-40B4-BE49-F238E27FC236}">
                <a16:creationId xmlns:a16="http://schemas.microsoft.com/office/drawing/2014/main" id="{C8539DE9-1D24-4633-8F42-EC78842DEB6B}"/>
              </a:ext>
            </a:extLst>
          </p:cNvPr>
          <p:cNvSpPr>
            <a:spLocks noGrp="1"/>
          </p:cNvSpPr>
          <p:nvPr>
            <p:ph sz="half" idx="1"/>
          </p:nvPr>
        </p:nvSpPr>
        <p:spPr>
          <a:xfrm>
            <a:off x="838200" y="1825625"/>
            <a:ext cx="4538472" cy="4351338"/>
          </a:xfrm>
        </p:spPr>
        <p:txBody>
          <a:bodyPr/>
          <a:lstStyle/>
          <a:p>
            <a:r>
              <a:rPr lang="en-US" dirty="0"/>
              <a:t>Comparison of impact of each feature one-at-a-time then all together.</a:t>
            </a:r>
          </a:p>
          <a:p>
            <a:r>
              <a:rPr lang="en-US" dirty="0"/>
              <a:t>Dwell time before descent was found to be the most impactful</a:t>
            </a:r>
          </a:p>
          <a:p>
            <a:pPr lvl="1"/>
            <a:r>
              <a:rPr lang="en-US" dirty="0"/>
              <a:t>Due to zeroing message between robot controller and FT sensor compute box</a:t>
            </a:r>
          </a:p>
        </p:txBody>
      </p:sp>
      <p:pic>
        <p:nvPicPr>
          <p:cNvPr id="10" name="Content Placeholder 9">
            <a:extLst>
              <a:ext uri="{FF2B5EF4-FFF2-40B4-BE49-F238E27FC236}">
                <a16:creationId xmlns:a16="http://schemas.microsoft.com/office/drawing/2014/main" id="{1CC27AAC-DD07-4C99-93F5-85179137CA55}"/>
              </a:ext>
            </a:extLst>
          </p:cNvPr>
          <p:cNvPicPr>
            <a:picLocks noGrp="1" noChangeAspect="1"/>
          </p:cNvPicPr>
          <p:nvPr>
            <p:ph sz="half" idx="2"/>
          </p:nvPr>
        </p:nvPicPr>
        <p:blipFill>
          <a:blip r:embed="rId2"/>
          <a:stretch>
            <a:fillRect/>
          </a:stretch>
        </p:blipFill>
        <p:spPr>
          <a:xfrm>
            <a:off x="5531873" y="1825625"/>
            <a:ext cx="6462255" cy="4351338"/>
          </a:xfrm>
          <a:prstGeom prst="rect">
            <a:avLst/>
          </a:prstGeom>
        </p:spPr>
      </p:pic>
    </p:spTree>
    <p:extLst>
      <p:ext uri="{BB962C8B-B14F-4D97-AF65-F5344CB8AC3E}">
        <p14:creationId xmlns:p14="http://schemas.microsoft.com/office/powerpoint/2010/main" val="2813291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7AE98E-F5FF-4F29-89CC-A7A2FDCE6999}"/>
              </a:ext>
            </a:extLst>
          </p:cNvPr>
          <p:cNvSpPr>
            <a:spLocks noGrp="1"/>
          </p:cNvSpPr>
          <p:nvPr>
            <p:ph type="title"/>
          </p:nvPr>
        </p:nvSpPr>
        <p:spPr/>
        <p:txBody>
          <a:bodyPr/>
          <a:lstStyle/>
          <a:p>
            <a:r>
              <a:rPr lang="en-US" dirty="0"/>
              <a:t>Thoughts and Future Direction</a:t>
            </a:r>
          </a:p>
        </p:txBody>
      </p:sp>
      <p:sp>
        <p:nvSpPr>
          <p:cNvPr id="7" name="Text Placeholder 6">
            <a:extLst>
              <a:ext uri="{FF2B5EF4-FFF2-40B4-BE49-F238E27FC236}">
                <a16:creationId xmlns:a16="http://schemas.microsoft.com/office/drawing/2014/main" id="{BA87221C-53D8-42BD-A238-3E656B6AA0DA}"/>
              </a:ext>
            </a:extLst>
          </p:cNvPr>
          <p:cNvSpPr>
            <a:spLocks noGrp="1"/>
          </p:cNvSpPr>
          <p:nvPr>
            <p:ph type="body" idx="1"/>
          </p:nvPr>
        </p:nvSpPr>
        <p:spPr/>
        <p:txBody>
          <a:bodyPr>
            <a:normAutofit fontScale="92500" lnSpcReduction="10000"/>
          </a:bodyPr>
          <a:lstStyle/>
          <a:p>
            <a:r>
              <a:rPr lang="en-US" i="1" dirty="0"/>
              <a:t>Performance Estimation, Testing, and Control of Cyber-Physical Systems Employing Non-Ideal Communications Networks</a:t>
            </a:r>
          </a:p>
          <a:p>
            <a:r>
              <a:rPr lang="en-US" dirty="0"/>
              <a:t>Thesis Presentation 28 September 2020</a:t>
            </a:r>
          </a:p>
          <a:p>
            <a:r>
              <a:rPr lang="en-US" dirty="0"/>
              <a:t>Richard Candell</a:t>
            </a:r>
          </a:p>
        </p:txBody>
      </p:sp>
    </p:spTree>
    <p:extLst>
      <p:ext uri="{BB962C8B-B14F-4D97-AF65-F5344CB8AC3E}">
        <p14:creationId xmlns:p14="http://schemas.microsoft.com/office/powerpoint/2010/main" val="860497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679-6FC6-4193-A812-FD75DCE0C90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07D0DCB2-A0FB-49B9-B9EC-57448A52F01F}"/>
              </a:ext>
            </a:extLst>
          </p:cNvPr>
          <p:cNvSpPr>
            <a:spLocks noGrp="1"/>
          </p:cNvSpPr>
          <p:nvPr>
            <p:ph idx="1"/>
          </p:nvPr>
        </p:nvSpPr>
        <p:spPr/>
        <p:txBody>
          <a:bodyPr>
            <a:normAutofit fontScale="92500" lnSpcReduction="10000"/>
          </a:bodyPr>
          <a:lstStyle/>
          <a:p>
            <a:r>
              <a:rPr lang="en-US" dirty="0"/>
              <a:t>SysML </a:t>
            </a:r>
          </a:p>
          <a:p>
            <a:pPr lvl="1"/>
            <a:r>
              <a:rPr lang="en-US" dirty="0"/>
              <a:t>Modeling Enhancements </a:t>
            </a:r>
          </a:p>
          <a:p>
            <a:pPr lvl="1"/>
            <a:r>
              <a:rPr lang="en-US" dirty="0"/>
              <a:t>Integration with CPS simulation</a:t>
            </a:r>
          </a:p>
          <a:p>
            <a:r>
              <a:rPr lang="en-US" dirty="0"/>
              <a:t>Graph Database</a:t>
            </a:r>
          </a:p>
          <a:p>
            <a:pPr lvl="1"/>
            <a:r>
              <a:rPr lang="en-US" dirty="0"/>
              <a:t>Make the GDB real-time or near-real-time with on-the-go queries</a:t>
            </a:r>
          </a:p>
          <a:p>
            <a:pPr lvl="1"/>
            <a:r>
              <a:rPr lang="en-US" dirty="0"/>
              <a:t>Improve the GDB Schema to avoid Cartesian product explosions</a:t>
            </a:r>
          </a:p>
          <a:p>
            <a:r>
              <a:rPr lang="en-US" dirty="0"/>
              <a:t>Machine Learning</a:t>
            </a:r>
          </a:p>
          <a:p>
            <a:pPr lvl="1"/>
            <a:r>
              <a:rPr lang="en-US" dirty="0"/>
              <a:t>Increase dimensionality of the machine learning approach to address considerations of larger systems and concerns</a:t>
            </a:r>
          </a:p>
          <a:p>
            <a:pPr lvl="1"/>
            <a:r>
              <a:rPr lang="en-US" dirty="0"/>
              <a:t>Integrate the machine learning approach with a control system to allow the control system to adapt to changes in the RF environment</a:t>
            </a:r>
          </a:p>
          <a:p>
            <a:pPr lvl="1"/>
            <a:r>
              <a:rPr lang="en-US" dirty="0"/>
              <a:t>Add spectrum monitoring system as an input to the machine learner</a:t>
            </a:r>
          </a:p>
        </p:txBody>
      </p:sp>
    </p:spTree>
    <p:extLst>
      <p:ext uri="{BB962C8B-B14F-4D97-AF65-F5344CB8AC3E}">
        <p14:creationId xmlns:p14="http://schemas.microsoft.com/office/powerpoint/2010/main" val="32252918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8D50B-BC72-4BE2-AB51-F8135C9C1ED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3F4A20D-B6C9-41DA-90D8-F11E819B00CC}"/>
              </a:ext>
            </a:extLst>
          </p:cNvPr>
          <p:cNvSpPr>
            <a:spLocks noGrp="1"/>
          </p:cNvSpPr>
          <p:nvPr>
            <p:ph idx="1"/>
          </p:nvPr>
        </p:nvSpPr>
        <p:spPr/>
        <p:txBody>
          <a:bodyPr/>
          <a:lstStyle/>
          <a:p>
            <a:pPr marL="0" indent="0">
              <a:buNone/>
            </a:pPr>
            <a:r>
              <a:rPr lang="en-US" dirty="0"/>
              <a:t>Requirements validation and compilation</a:t>
            </a:r>
          </a:p>
          <a:p>
            <a:pPr lvl="1"/>
            <a:r>
              <a:rPr lang="en-US" dirty="0" err="1"/>
              <a:t>dfdfg</a:t>
            </a:r>
            <a:endParaRPr lang="en-US" dirty="0"/>
          </a:p>
          <a:p>
            <a:pPr marL="0" indent="0">
              <a:buNone/>
            </a:pPr>
            <a:r>
              <a:rPr lang="en-US" dirty="0"/>
              <a:t>Modeling Approach using SysML</a:t>
            </a:r>
          </a:p>
          <a:p>
            <a:pPr marL="0" indent="0">
              <a:buNone/>
            </a:pPr>
            <a:r>
              <a:rPr lang="en-US" dirty="0"/>
              <a:t>Graph Database Approach</a:t>
            </a:r>
          </a:p>
          <a:p>
            <a:pPr marL="0" indent="0">
              <a:buNone/>
            </a:pPr>
            <a:r>
              <a:rPr lang="en-US" dirty="0"/>
              <a:t>Machine learning approach</a:t>
            </a:r>
          </a:p>
        </p:txBody>
      </p:sp>
    </p:spTree>
    <p:extLst>
      <p:ext uri="{BB962C8B-B14F-4D97-AF65-F5344CB8AC3E}">
        <p14:creationId xmlns:p14="http://schemas.microsoft.com/office/powerpoint/2010/main" val="3674135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40D7F-F434-408F-953C-6F544698146B}"/>
              </a:ext>
            </a:extLst>
          </p:cNvPr>
          <p:cNvSpPr>
            <a:spLocks noGrp="1"/>
          </p:cNvSpPr>
          <p:nvPr>
            <p:ph type="title"/>
          </p:nvPr>
        </p:nvSpPr>
        <p:spPr/>
        <p:txBody>
          <a:bodyPr/>
          <a:lstStyle/>
          <a:p>
            <a:r>
              <a:rPr lang="en-US" dirty="0"/>
              <a:t>Conclusions</a:t>
            </a:r>
          </a:p>
        </p:txBody>
      </p:sp>
      <p:sp>
        <p:nvSpPr>
          <p:cNvPr id="5" name="Content Placeholder 4">
            <a:extLst>
              <a:ext uri="{FF2B5EF4-FFF2-40B4-BE49-F238E27FC236}">
                <a16:creationId xmlns:a16="http://schemas.microsoft.com/office/drawing/2014/main" id="{06D77D65-F1B9-404D-BD01-60ABA7F34070}"/>
              </a:ext>
            </a:extLst>
          </p:cNvPr>
          <p:cNvSpPr>
            <a:spLocks noGrp="1"/>
          </p:cNvSpPr>
          <p:nvPr>
            <p:ph idx="1"/>
          </p:nvPr>
        </p:nvSpPr>
        <p:spPr/>
        <p:txBody>
          <a:bodyPr>
            <a:normAutofit/>
          </a:bodyPr>
          <a:lstStyle/>
          <a:p>
            <a:pPr marL="914400" lvl="1" indent="-457200">
              <a:buFont typeface="+mj-lt"/>
              <a:buAutoNum type="arabicPeriod"/>
            </a:pPr>
            <a:r>
              <a:rPr lang="en-US" dirty="0"/>
              <a:t>Requirements validation and compilation</a:t>
            </a:r>
          </a:p>
          <a:p>
            <a:pPr marL="1371600" lvl="2" indent="-457200">
              <a:buFont typeface="+mj-lt"/>
              <a:buAutoNum type="alphaUcPeriod"/>
            </a:pPr>
            <a:r>
              <a:rPr lang="en-US" dirty="0"/>
              <a:t>Conference paper</a:t>
            </a:r>
          </a:p>
          <a:p>
            <a:pPr marL="1371600" lvl="2" indent="-457200">
              <a:buFont typeface="+mj-lt"/>
              <a:buAutoNum type="alphaUcPeriod"/>
            </a:pPr>
            <a:r>
              <a:rPr lang="en-US" dirty="0"/>
              <a:t>Industry validated report</a:t>
            </a:r>
          </a:p>
          <a:p>
            <a:pPr marL="914400" lvl="1" indent="-457200">
              <a:buFont typeface="+mj-lt"/>
              <a:buAutoNum type="arabicPeriod"/>
            </a:pPr>
            <a:r>
              <a:rPr lang="en-US" dirty="0"/>
              <a:t>Modeling Approach using SysML</a:t>
            </a:r>
          </a:p>
          <a:p>
            <a:pPr marL="1371600" lvl="2" indent="-457200">
              <a:buFont typeface="+mj-lt"/>
              <a:buAutoNum type="alphaUcPeriod"/>
            </a:pPr>
            <a:r>
              <a:rPr lang="en-US" dirty="0"/>
              <a:t>Journal article published.</a:t>
            </a:r>
          </a:p>
          <a:p>
            <a:pPr marL="1371600" lvl="2" indent="-457200">
              <a:buFont typeface="+mj-lt"/>
              <a:buAutoNum type="alphaUcPeriod"/>
            </a:pPr>
            <a:r>
              <a:rPr lang="en-US" dirty="0"/>
              <a:t>Model made available for public domain use.</a:t>
            </a:r>
          </a:p>
          <a:p>
            <a:pPr marL="914400" lvl="1" indent="-457200">
              <a:buFont typeface="+mj-lt"/>
              <a:buAutoNum type="arabicPeriod"/>
            </a:pPr>
            <a:r>
              <a:rPr lang="en-US" dirty="0"/>
              <a:t>Graph Database Approach</a:t>
            </a:r>
          </a:p>
          <a:p>
            <a:pPr marL="1371600" lvl="2" indent="-457200">
              <a:buFont typeface="+mj-lt"/>
              <a:buAutoNum type="alphaUcPeriod"/>
            </a:pPr>
            <a:r>
              <a:rPr lang="en-US" dirty="0"/>
              <a:t>One conference paper demonstrating the method to a real-world CPS problem</a:t>
            </a:r>
          </a:p>
          <a:p>
            <a:pPr marL="1371600" lvl="2" indent="-457200">
              <a:buFont typeface="+mj-lt"/>
              <a:buAutoNum type="alphaUcPeriod"/>
            </a:pPr>
            <a:r>
              <a:rPr lang="en-US" dirty="0"/>
              <a:t>One journal article with improvements to the method original method</a:t>
            </a:r>
          </a:p>
          <a:p>
            <a:pPr marL="914400" lvl="1" indent="-457200">
              <a:buFont typeface="+mj-lt"/>
              <a:buAutoNum type="arabicPeriod"/>
            </a:pPr>
            <a:r>
              <a:rPr lang="en-US" dirty="0"/>
              <a:t>Machine learning approach</a:t>
            </a:r>
          </a:p>
          <a:p>
            <a:pPr marL="1371600" lvl="2" indent="-457200">
              <a:buFont typeface="+mj-lt"/>
              <a:buAutoNum type="alphaUcPeriod"/>
            </a:pPr>
            <a:r>
              <a:rPr lang="en-US" dirty="0"/>
              <a:t>One conference paper demonstrating the effectiveness of predicting SIR</a:t>
            </a:r>
          </a:p>
          <a:p>
            <a:pPr marL="1371600" lvl="2" indent="-457200">
              <a:buFont typeface="+mj-lt"/>
              <a:buAutoNum type="alphaUcPeriod"/>
            </a:pPr>
            <a:r>
              <a:rPr lang="en-US" dirty="0"/>
              <a:t>One journal article with regressor comparisons and feature analysis</a:t>
            </a:r>
          </a:p>
        </p:txBody>
      </p:sp>
    </p:spTree>
    <p:extLst>
      <p:ext uri="{BB962C8B-B14F-4D97-AF65-F5344CB8AC3E}">
        <p14:creationId xmlns:p14="http://schemas.microsoft.com/office/powerpoint/2010/main" val="3110815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newspaper&#10;&#10;Description automatically generated">
            <a:extLst>
              <a:ext uri="{FF2B5EF4-FFF2-40B4-BE49-F238E27FC236}">
                <a16:creationId xmlns:a16="http://schemas.microsoft.com/office/drawing/2014/main" id="{CC8E0AD2-8350-4B5B-9DA8-1CDDC1155BA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13968" y="643466"/>
            <a:ext cx="9564063" cy="5571067"/>
          </a:xfrm>
          <a:prstGeom prst="rect">
            <a:avLst/>
          </a:prstGeom>
        </p:spPr>
      </p:pic>
    </p:spTree>
    <p:extLst>
      <p:ext uri="{BB962C8B-B14F-4D97-AF65-F5344CB8AC3E}">
        <p14:creationId xmlns:p14="http://schemas.microsoft.com/office/powerpoint/2010/main" val="159336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7781925" y="3908490"/>
            <a:ext cx="4114098" cy="2314180"/>
          </a:xfrm>
          <a:prstGeom prst="rect">
            <a:avLst/>
          </a:prstGeom>
        </p:spPr>
      </p:pic>
      <p:pic>
        <p:nvPicPr>
          <p:cNvPr id="6" name="Content Placeholder 5"/>
          <p:cNvPicPr>
            <a:picLocks noGrp="1" noChangeAspect="1"/>
          </p:cNvPicPr>
          <p:nvPr>
            <p:ph idx="1"/>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781925" y="712350"/>
            <a:ext cx="4114098" cy="3067941"/>
          </a:xfrm>
        </p:spPr>
      </p:pic>
      <p:sp>
        <p:nvSpPr>
          <p:cNvPr id="2" name="Title 1"/>
          <p:cNvSpPr>
            <a:spLocks noGrp="1"/>
          </p:cNvSpPr>
          <p:nvPr>
            <p:ph type="title"/>
          </p:nvPr>
        </p:nvSpPr>
        <p:spPr/>
        <p:txBody>
          <a:bodyPr/>
          <a:lstStyle/>
          <a:p>
            <a:r>
              <a:rPr lang="en-US" dirty="0"/>
              <a:t>Measurement Campaigns</a:t>
            </a:r>
          </a:p>
        </p:txBody>
      </p:sp>
      <p:sp>
        <p:nvSpPr>
          <p:cNvPr id="5" name="Slide Number Placeholder 4"/>
          <p:cNvSpPr>
            <a:spLocks noGrp="1"/>
          </p:cNvSpPr>
          <p:nvPr>
            <p:ph type="sldNum" sz="quarter" idx="12"/>
          </p:nvPr>
        </p:nvSpPr>
        <p:spPr/>
        <p:txBody>
          <a:bodyPr/>
          <a:lstStyle/>
          <a:p>
            <a:fld id="{4ADE0CFD-01BE-364D-933E-9BB6EAD6A48F}" type="slidenum">
              <a:rPr lang="en-US" smtClean="0"/>
              <a:t>7</a:t>
            </a:fld>
            <a:endParaRPr lang="en-US"/>
          </a:p>
        </p:txBody>
      </p:sp>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8199" y="1690688"/>
            <a:ext cx="6546213" cy="4335803"/>
          </a:xfrm>
          <a:prstGeom prst="rect">
            <a:avLst/>
          </a:prstGeom>
        </p:spPr>
      </p:pic>
      <p:sp>
        <p:nvSpPr>
          <p:cNvPr id="9" name="TextBox 8"/>
          <p:cNvSpPr txBox="1"/>
          <p:nvPr/>
        </p:nvSpPr>
        <p:spPr>
          <a:xfrm>
            <a:off x="3342838" y="1728159"/>
            <a:ext cx="3924300" cy="584775"/>
          </a:xfrm>
          <a:prstGeom prst="rect">
            <a:avLst/>
          </a:prstGeom>
          <a:noFill/>
        </p:spPr>
        <p:txBody>
          <a:bodyPr wrap="square" rtlCol="0">
            <a:spAutoFit/>
          </a:bodyPr>
          <a:lstStyle/>
          <a:p>
            <a:pPr algn="ctr"/>
            <a:r>
              <a:rPr lang="en-US" sz="3200" dirty="0">
                <a:solidFill>
                  <a:srgbClr val="FFFF00"/>
                </a:solidFill>
              </a:rPr>
              <a:t>Boulder Steam Plant</a:t>
            </a:r>
          </a:p>
        </p:txBody>
      </p:sp>
      <p:sp>
        <p:nvSpPr>
          <p:cNvPr id="10" name="TextBox 9"/>
          <p:cNvSpPr txBox="1"/>
          <p:nvPr/>
        </p:nvSpPr>
        <p:spPr>
          <a:xfrm>
            <a:off x="9529412" y="1243354"/>
            <a:ext cx="2171700" cy="523220"/>
          </a:xfrm>
          <a:prstGeom prst="rect">
            <a:avLst/>
          </a:prstGeom>
          <a:noFill/>
        </p:spPr>
        <p:txBody>
          <a:bodyPr wrap="square" rtlCol="0">
            <a:spAutoFit/>
          </a:bodyPr>
          <a:lstStyle/>
          <a:p>
            <a:pPr algn="ctr"/>
            <a:r>
              <a:rPr lang="en-US" sz="2800" dirty="0">
                <a:solidFill>
                  <a:srgbClr val="FFFF00"/>
                </a:solidFill>
              </a:rPr>
              <a:t>Auto Factory</a:t>
            </a:r>
          </a:p>
        </p:txBody>
      </p:sp>
      <p:sp>
        <p:nvSpPr>
          <p:cNvPr id="13" name="TextBox 12"/>
          <p:cNvSpPr txBox="1"/>
          <p:nvPr/>
        </p:nvSpPr>
        <p:spPr>
          <a:xfrm>
            <a:off x="7496175" y="5268563"/>
            <a:ext cx="2171700" cy="954107"/>
          </a:xfrm>
          <a:prstGeom prst="rect">
            <a:avLst/>
          </a:prstGeom>
          <a:noFill/>
        </p:spPr>
        <p:txBody>
          <a:bodyPr wrap="square" rtlCol="0">
            <a:spAutoFit/>
          </a:bodyPr>
          <a:lstStyle/>
          <a:p>
            <a:pPr algn="ctr"/>
            <a:r>
              <a:rPr lang="en-US" sz="2800" dirty="0">
                <a:solidFill>
                  <a:srgbClr val="FFFF00"/>
                </a:solidFill>
              </a:rPr>
              <a:t>Machine Shop</a:t>
            </a:r>
          </a:p>
        </p:txBody>
      </p:sp>
    </p:spTree>
    <p:extLst>
      <p:ext uri="{BB962C8B-B14F-4D97-AF65-F5344CB8AC3E}">
        <p14:creationId xmlns:p14="http://schemas.microsoft.com/office/powerpoint/2010/main" val="194575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2" cstate="emai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5277443" y="1690688"/>
            <a:ext cx="6527007" cy="435133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a:t>Cart-based Measurements</a:t>
            </a:r>
          </a:p>
        </p:txBody>
      </p:sp>
      <p:sp>
        <p:nvSpPr>
          <p:cNvPr id="5" name="Slide Number Placeholder 4"/>
          <p:cNvSpPr>
            <a:spLocks noGrp="1"/>
          </p:cNvSpPr>
          <p:nvPr>
            <p:ph type="sldNum" sz="quarter" idx="12"/>
          </p:nvPr>
        </p:nvSpPr>
        <p:spPr/>
        <p:txBody>
          <a:bodyPr/>
          <a:lstStyle/>
          <a:p>
            <a:fld id="{4ADE0CFD-01BE-364D-933E-9BB6EAD6A48F}" type="slidenum">
              <a:rPr lang="en-US" smtClean="0"/>
              <a:t>8</a:t>
            </a:fld>
            <a:endParaRPr lang="en-US"/>
          </a:p>
        </p:txBody>
      </p:sp>
      <p:pic>
        <p:nvPicPr>
          <p:cNvPr id="8" name="Picture 7"/>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rcRect l="31987"/>
          <a:stretch/>
        </p:blipFill>
        <p:spPr>
          <a:xfrm>
            <a:off x="475750" y="1690688"/>
            <a:ext cx="4439243"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4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57538" y="1582738"/>
            <a:ext cx="8358188" cy="4351338"/>
          </a:xfrm>
        </p:spPr>
        <p:txBody>
          <a:bodyPr>
            <a:normAutofit lnSpcReduction="10000"/>
          </a:bodyPr>
          <a:lstStyle/>
          <a:p>
            <a:pPr lvl="0"/>
            <a:r>
              <a:rPr lang="en-US" b="1" dirty="0"/>
              <a:t>Track 1: Provide Guidance to Industry</a:t>
            </a:r>
            <a:br>
              <a:rPr lang="en-US" dirty="0"/>
            </a:br>
            <a:r>
              <a:rPr lang="en-US" dirty="0"/>
              <a:t>Deliver comprehensive, measurement science-based </a:t>
            </a:r>
            <a:r>
              <a:rPr lang="en-US" u="sng" dirty="0"/>
              <a:t>guidelines</a:t>
            </a:r>
            <a:r>
              <a:rPr lang="en-US" dirty="0"/>
              <a:t> in the selection, deployment, and optimization of the wireless technologies in specific manufacturing environments.   </a:t>
            </a:r>
            <a:br>
              <a:rPr lang="en-US" dirty="0"/>
            </a:br>
            <a:br>
              <a:rPr lang="en-US" dirty="0"/>
            </a:br>
            <a:endParaRPr lang="en-US" dirty="0"/>
          </a:p>
          <a:p>
            <a:pPr lvl="0"/>
            <a:r>
              <a:rPr lang="en-US" b="1" dirty="0"/>
              <a:t>Track 2: Address Emerging Needs</a:t>
            </a:r>
            <a:br>
              <a:rPr lang="en-US" dirty="0"/>
            </a:br>
            <a:r>
              <a:rPr lang="en-US" dirty="0"/>
              <a:t>Conduct research</a:t>
            </a:r>
            <a:r>
              <a:rPr lang="en-US" b="1" dirty="0"/>
              <a:t> </a:t>
            </a:r>
            <a:r>
              <a:rPr lang="en-US" dirty="0"/>
              <a:t>that advances the state of technology of </a:t>
            </a:r>
            <a:r>
              <a:rPr lang="en-US" u="sng" dirty="0"/>
              <a:t>wireless-based automation</a:t>
            </a:r>
            <a:r>
              <a:rPr lang="en-US" dirty="0"/>
              <a:t> systems in which time, reliability, energy, and scale are joint considerations.  </a:t>
            </a:r>
          </a:p>
        </p:txBody>
      </p:sp>
      <p:sp>
        <p:nvSpPr>
          <p:cNvPr id="2" name="Title 1"/>
          <p:cNvSpPr>
            <a:spLocks noGrp="1"/>
          </p:cNvSpPr>
          <p:nvPr>
            <p:ph type="title"/>
          </p:nvPr>
        </p:nvSpPr>
        <p:spPr/>
        <p:txBody>
          <a:bodyPr/>
          <a:lstStyle/>
          <a:p>
            <a:r>
              <a:rPr lang="en-US" dirty="0"/>
              <a:t>Current Project Objectives: Two Tracks</a:t>
            </a:r>
          </a:p>
        </p:txBody>
      </p:sp>
      <p:sp>
        <p:nvSpPr>
          <p:cNvPr id="5" name="Slide Number Placeholder 4"/>
          <p:cNvSpPr>
            <a:spLocks noGrp="1"/>
          </p:cNvSpPr>
          <p:nvPr>
            <p:ph type="sldNum" sz="quarter" idx="12"/>
          </p:nvPr>
        </p:nvSpPr>
        <p:spPr/>
        <p:txBody>
          <a:bodyPr/>
          <a:lstStyle/>
          <a:p>
            <a:fld id="{4ADE0CFD-01BE-364D-933E-9BB6EAD6A48F}" type="slidenum">
              <a:rPr lang="en-US" smtClean="0"/>
              <a:t>9</a:t>
            </a:fld>
            <a:endParaRPr lang="en-US"/>
          </a:p>
        </p:txBody>
      </p:sp>
      <p:pic>
        <p:nvPicPr>
          <p:cNvPr id="6" name="Picture 5"/>
          <p:cNvPicPr>
            <a:picLocks noChangeAspect="1"/>
          </p:cNvPicPr>
          <p:nvPr/>
        </p:nvPicPr>
        <p:blipFill>
          <a:blip r:embed="rId2"/>
          <a:stretch>
            <a:fillRect/>
          </a:stretch>
        </p:blipFill>
        <p:spPr>
          <a:xfrm>
            <a:off x="838200" y="1582738"/>
            <a:ext cx="1989819" cy="2023875"/>
          </a:xfrm>
          <a:prstGeom prst="rect">
            <a:avLst/>
          </a:prstGeom>
          <a:ln>
            <a:solidFill>
              <a:schemeClr val="tx1"/>
            </a:solidFill>
          </a:ln>
        </p:spPr>
      </p:pic>
      <p:grpSp>
        <p:nvGrpSpPr>
          <p:cNvPr id="18" name="Group 17"/>
          <p:cNvGrpSpPr/>
          <p:nvPr/>
        </p:nvGrpSpPr>
        <p:grpSpPr>
          <a:xfrm>
            <a:off x="838200" y="3871913"/>
            <a:ext cx="1989819" cy="1943100"/>
            <a:chOff x="838200" y="3871913"/>
            <a:chExt cx="1989819" cy="1943100"/>
          </a:xfrm>
        </p:grpSpPr>
        <p:grpSp>
          <p:nvGrpSpPr>
            <p:cNvPr id="15" name="Group 14"/>
            <p:cNvGrpSpPr/>
            <p:nvPr/>
          </p:nvGrpSpPr>
          <p:grpSpPr>
            <a:xfrm>
              <a:off x="943512" y="3871913"/>
              <a:ext cx="1884507" cy="1787433"/>
              <a:chOff x="72665" y="1232272"/>
              <a:chExt cx="5187704" cy="4510982"/>
            </a:xfrm>
          </p:grpSpPr>
          <p:pic>
            <p:nvPicPr>
              <p:cNvPr id="8" name="Picture 4" descr="https://thumbs.dreamstime.com/z/industrial-robot-sketch-hydraulic-cylinders-40601759.jp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8932"/>
              <a:stretch/>
            </p:blipFill>
            <p:spPr bwMode="auto">
              <a:xfrm>
                <a:off x="1098479" y="1690688"/>
                <a:ext cx="4161890" cy="4052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aimler &lt;strong&gt;car&lt;/strong&gt; fluid flywheel of the 1930s"/>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8200" y="4555496"/>
                <a:ext cx="1182384" cy="1187758"/>
              </a:xfrm>
              <a:prstGeom prst="rect">
                <a:avLst/>
              </a:prstGeom>
            </p:spPr>
          </p:pic>
          <p:grpSp>
            <p:nvGrpSpPr>
              <p:cNvPr id="11" name="Group 10"/>
              <p:cNvGrpSpPr/>
              <p:nvPr/>
            </p:nvGrpSpPr>
            <p:grpSpPr>
              <a:xfrm>
                <a:off x="72665" y="1232272"/>
                <a:ext cx="1096404" cy="1080187"/>
                <a:chOff x="620867" y="1199051"/>
                <a:chExt cx="1096404" cy="1080187"/>
              </a:xfrm>
            </p:grpSpPr>
            <p:pic>
              <p:nvPicPr>
                <p:cNvPr id="12" name="Picture 11" descr="&lt;strong&gt;antenna&lt;/strong&gt;.JPG"/>
                <p:cNvPicPr>
                  <a:picLocks noChangeAspect="1"/>
                </p:cNvPicPr>
                <p:nvPr/>
              </p:nvPicPr>
              <p:blipFill rotWithShape="1">
                <a:blip r:embed="rId5">
                  <a:clrChange>
                    <a:clrFrom>
                      <a:srgbClr val="FFFFFF"/>
                    </a:clrFrom>
                    <a:clrTo>
                      <a:srgbClr val="FFFFFF">
                        <a:alpha val="0"/>
                      </a:srgbClr>
                    </a:clrTo>
                  </a:clrChange>
                </a:blip>
                <a:srcRect l="15003" r="27548"/>
                <a:stretch/>
              </p:blipFill>
              <p:spPr>
                <a:xfrm>
                  <a:off x="620867" y="1199051"/>
                  <a:ext cx="694945" cy="914400"/>
                </a:xfrm>
                <a:prstGeom prst="rect">
                  <a:avLst/>
                </a:prstGeom>
              </p:spPr>
            </p:pic>
            <p:pic>
              <p:nvPicPr>
                <p:cNvPr id="13" name="Picture 12" descr="... &lt;strong&gt;Logic Controller&lt;/strong&gt; 1 by deusinvictus - A Programmable &lt;strong&gt;Logic Controller&lt;/strong&g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8200" y="1862778"/>
                  <a:ext cx="879071" cy="416460"/>
                </a:xfrm>
                <a:prstGeom prst="rect">
                  <a:avLst/>
                </a:prstGeom>
              </p:spPr>
            </p:pic>
          </p:grpSp>
          <p:pic>
            <p:nvPicPr>
              <p:cNvPr id="14" name="Picture 13" descr="&lt;strong&gt;Lightning Bolt&lt;/strong&gt; - vector Clip Art"/>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820539">
                <a:off x="386956" y="2588842"/>
                <a:ext cx="888880" cy="1034063"/>
              </a:xfrm>
              <a:prstGeom prst="rect">
                <a:avLst/>
              </a:prstGeom>
            </p:spPr>
          </p:pic>
        </p:grpSp>
        <p:sp>
          <p:nvSpPr>
            <p:cNvPr id="16" name="Rectangle 15"/>
            <p:cNvSpPr/>
            <p:nvPr/>
          </p:nvSpPr>
          <p:spPr>
            <a:xfrm>
              <a:off x="838200" y="3871913"/>
              <a:ext cx="1989819" cy="19431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006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4350</Words>
  <Application>Microsoft Office PowerPoint</Application>
  <PresentationFormat>Widescreen</PresentationFormat>
  <Paragraphs>419</Paragraphs>
  <Slides>66</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Calibri Light</vt:lpstr>
      <vt:lpstr>F101</vt:lpstr>
      <vt:lpstr>Times New Roman</vt:lpstr>
      <vt:lpstr>Wingdings</vt:lpstr>
      <vt:lpstr>Office Theme</vt:lpstr>
      <vt:lpstr>Performance Estimation, Testing, and Control of Cyber-Physical Systems Employing Non-Ideal Communications Networks</vt:lpstr>
      <vt:lpstr>About Me</vt:lpstr>
      <vt:lpstr>The NIST Industrial Wireless Project</vt:lpstr>
      <vt:lpstr>Historical Approach to Research/Guidance</vt:lpstr>
      <vt:lpstr>Collaborators: Past and Present</vt:lpstr>
      <vt:lpstr>Technical Working Group Established</vt:lpstr>
      <vt:lpstr>Measurement Campaigns</vt:lpstr>
      <vt:lpstr>Cart-based Measurements</vt:lpstr>
      <vt:lpstr>Current Project Objectives: Two Tracks</vt:lpstr>
      <vt:lpstr>Addressing Emerging Needs</vt:lpstr>
      <vt:lpstr>The NIST Industrial Wireless Testbed</vt:lpstr>
      <vt:lpstr>NIST Industrial Wireless Testbed</vt:lpstr>
      <vt:lpstr>Key Capability: RF Channel Emulator</vt:lpstr>
      <vt:lpstr>Past Testbed Incarnations</vt:lpstr>
      <vt:lpstr>IWS Demonstration Platform</vt:lpstr>
      <vt:lpstr>Example: Chemical Reactor  Control</vt:lpstr>
      <vt:lpstr>Thesis</vt:lpstr>
      <vt:lpstr>Thesis Motivation</vt:lpstr>
      <vt:lpstr>Research Objectives</vt:lpstr>
      <vt:lpstr>Contributions</vt:lpstr>
      <vt:lpstr>Publication List</vt:lpstr>
      <vt:lpstr>Publication List (2)</vt:lpstr>
      <vt:lpstr>Introduction to Cyberphysical Systems in Smart Manufacturing</vt:lpstr>
      <vt:lpstr>Model of a cyberphysical system</vt:lpstr>
      <vt:lpstr>CPS Necessities</vt:lpstr>
      <vt:lpstr>Industrial Wireless Technologies</vt:lpstr>
      <vt:lpstr>Wireless Applicability to Industrial Systems</vt:lpstr>
      <vt:lpstr>Subsequent Requirements Work</vt:lpstr>
      <vt:lpstr>SysML: Workcell Architectural Decomposition and Analysis</vt:lpstr>
      <vt:lpstr>Conceptual  Diagram</vt:lpstr>
      <vt:lpstr>Packages</vt:lpstr>
      <vt:lpstr>Robotics</vt:lpstr>
      <vt:lpstr>Constraints</vt:lpstr>
      <vt:lpstr>Radio Channel Constraints</vt:lpstr>
      <vt:lpstr>Industrial Wireless Network (IWN)</vt:lpstr>
      <vt:lpstr>Service (of an IWN)</vt:lpstr>
      <vt:lpstr>Clock</vt:lpstr>
      <vt:lpstr>Spectrum Monitoring System (SMS)</vt:lpstr>
      <vt:lpstr>Example IBDs of Factory Workcells</vt:lpstr>
      <vt:lpstr>Application of the Graph Database to CPS Discovery</vt:lpstr>
      <vt:lpstr>Introduction &amp; Motivation</vt:lpstr>
      <vt:lpstr>Graph Database Process Flow</vt:lpstr>
      <vt:lpstr>Testbed Configuration</vt:lpstr>
      <vt:lpstr>PowerPoint Presentation</vt:lpstr>
      <vt:lpstr>PowerPoint Presentation</vt:lpstr>
      <vt:lpstr>PowerPoint Presentation</vt:lpstr>
      <vt:lpstr>Example Query Using Cipher</vt:lpstr>
      <vt:lpstr>Sample Results from Query</vt:lpstr>
      <vt:lpstr>Machine Learning in a  Robotic Force Seeking Application</vt:lpstr>
      <vt:lpstr>Introduction and Motivation</vt:lpstr>
      <vt:lpstr>Force seeking spring system apparatus</vt:lpstr>
      <vt:lpstr>Apparatus Model</vt:lpstr>
      <vt:lpstr>Depression force search model</vt:lpstr>
      <vt:lpstr>Learning candidacy statistics</vt:lpstr>
      <vt:lpstr>Feature Independence Check</vt:lpstr>
      <vt:lpstr>Model for Radio Path loss and Interference Emulation</vt:lpstr>
      <vt:lpstr>Test set prediction performance</vt:lpstr>
      <vt:lpstr>Initial Results Against Segment Size, M</vt:lpstr>
      <vt:lpstr>Subsequent Regressor Comparisons</vt:lpstr>
      <vt:lpstr>Variance and MSE of Various Regressors</vt:lpstr>
      <vt:lpstr>Comparison of Feature Importance</vt:lpstr>
      <vt:lpstr>Thoughts and Future Direction</vt:lpstr>
      <vt:lpstr>Future Work</vt:lpstr>
      <vt:lpstr>Conclusions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Estimation, Testing, and Control of Cyber-Physical Systems Employing Non-Ideal Communications Networks</dc:title>
  <dc:creator>Candell, Rick (Fed)</dc:creator>
  <cp:lastModifiedBy>Candell, Rick (Fed)</cp:lastModifiedBy>
  <cp:revision>65</cp:revision>
  <dcterms:created xsi:type="dcterms:W3CDTF">2020-09-23T14:47:10Z</dcterms:created>
  <dcterms:modified xsi:type="dcterms:W3CDTF">2020-09-23T19:49:37Z</dcterms:modified>
</cp:coreProperties>
</file>